
<file path=[Content_Types].xml><?xml version="1.0" encoding="utf-8"?>
<Types xmlns="http://schemas.openxmlformats.org/package/2006/content-types">
  <Default Extension="xml" ContentType="application/xml"/>
  <Default Extension="jpeg" ContentType="image/jpeg"/>
  <Default Extension="wdp" ContentType="image/vnd.ms-photo"/>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76" r:id="rId3"/>
    <p:sldId id="257" r:id="rId4"/>
    <p:sldId id="269" r:id="rId5"/>
    <p:sldId id="263" r:id="rId6"/>
    <p:sldId id="267" r:id="rId7"/>
    <p:sldId id="265" r:id="rId8"/>
    <p:sldId id="266" r:id="rId9"/>
    <p:sldId id="261" r:id="rId10"/>
    <p:sldId id="273" r:id="rId11"/>
    <p:sldId id="272" r:id="rId12"/>
    <p:sldId id="268" r:id="rId13"/>
    <p:sldId id="274" r:id="rId14"/>
    <p:sldId id="278" r:id="rId15"/>
    <p:sldId id="277" r:id="rId16"/>
    <p:sldId id="27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5E44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75" autoAdjust="0"/>
  </p:normalViewPr>
  <p:slideViewPr>
    <p:cSldViewPr snapToGrid="0" snapToObjects="1">
      <p:cViewPr>
        <p:scale>
          <a:sx n="76" d="100"/>
          <a:sy n="76" d="100"/>
        </p:scale>
        <p:origin x="-2000" y="-6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interSettings" Target="printerSettings/printerSettings1.bin"/><Relationship Id="rId4" Type="http://schemas.openxmlformats.org/officeDocument/2006/relationships/slide" Target="slides/slide3.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handoutMaster" Target="handoutMasters/handoutMaster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7527BD-FACF-2343-8ABC-235442499BC2}" type="doc">
      <dgm:prSet loTypeId="urn:microsoft.com/office/officeart/2009/3/layout/RandomtoResultProcess" loCatId="" qsTypeId="urn:microsoft.com/office/officeart/2005/8/quickstyle/simple4" qsCatId="simple" csTypeId="urn:microsoft.com/office/officeart/2005/8/colors/accent1_2" csCatId="accent1" phldr="1"/>
      <dgm:spPr/>
      <dgm:t>
        <a:bodyPr/>
        <a:lstStyle/>
        <a:p>
          <a:endParaRPr lang="en-US"/>
        </a:p>
      </dgm:t>
    </dgm:pt>
    <dgm:pt modelId="{1406F0B1-0918-8D49-9AA2-BA76A51B6C29}">
      <dgm:prSet phldrT="[Text]"/>
      <dgm:spPr/>
      <dgm:t>
        <a:bodyPr/>
        <a:lstStyle/>
        <a:p>
          <a:r>
            <a:rPr lang="en-US" dirty="0" smtClean="0"/>
            <a:t>Sector Determinants</a:t>
          </a:r>
          <a:endParaRPr lang="en-US" dirty="0"/>
        </a:p>
      </dgm:t>
    </dgm:pt>
    <dgm:pt modelId="{1308FBF0-EF29-D14E-BF7B-B1958D515561}" type="parTrans" cxnId="{BCDE8C52-80E1-3E48-9A65-FDAE2D4F6FD9}">
      <dgm:prSet/>
      <dgm:spPr/>
      <dgm:t>
        <a:bodyPr/>
        <a:lstStyle/>
        <a:p>
          <a:endParaRPr lang="en-US"/>
        </a:p>
      </dgm:t>
    </dgm:pt>
    <dgm:pt modelId="{DA4B3E41-24F5-9E4E-88C3-BF22E654E132}" type="sibTrans" cxnId="{BCDE8C52-80E1-3E48-9A65-FDAE2D4F6FD9}">
      <dgm:prSet/>
      <dgm:spPr/>
      <dgm:t>
        <a:bodyPr/>
        <a:lstStyle/>
        <a:p>
          <a:endParaRPr lang="en-US"/>
        </a:p>
      </dgm:t>
    </dgm:pt>
    <dgm:pt modelId="{E65A0EC9-489F-4145-9128-F71833840DED}">
      <dgm:prSet phldrT="[Text]"/>
      <dgm:spPr/>
      <dgm:t>
        <a:bodyPr/>
        <a:lstStyle/>
        <a:p>
          <a:r>
            <a:rPr lang="en-US" dirty="0" smtClean="0">
              <a:solidFill>
                <a:srgbClr val="3366FF"/>
              </a:solidFill>
            </a:rPr>
            <a:t>Targeted Cohort </a:t>
          </a:r>
          <a:endParaRPr lang="en-US" dirty="0">
            <a:solidFill>
              <a:srgbClr val="3366FF"/>
            </a:solidFill>
          </a:endParaRPr>
        </a:p>
      </dgm:t>
    </dgm:pt>
    <dgm:pt modelId="{0D5589E6-6E6F-774B-BEC4-BD8633A67D56}" type="parTrans" cxnId="{5FC09B3F-CDB0-654F-B005-6C1FD4F0769C}">
      <dgm:prSet/>
      <dgm:spPr/>
      <dgm:t>
        <a:bodyPr/>
        <a:lstStyle/>
        <a:p>
          <a:endParaRPr lang="en-US"/>
        </a:p>
      </dgm:t>
    </dgm:pt>
    <dgm:pt modelId="{4444A17F-4DB6-CE43-B80C-4ABF297CE4E5}" type="sibTrans" cxnId="{5FC09B3F-CDB0-654F-B005-6C1FD4F0769C}">
      <dgm:prSet/>
      <dgm:spPr/>
      <dgm:t>
        <a:bodyPr/>
        <a:lstStyle/>
        <a:p>
          <a:endParaRPr lang="en-US"/>
        </a:p>
      </dgm:t>
    </dgm:pt>
    <dgm:pt modelId="{A01EA28C-AB08-294C-9277-6287A83F4873}">
      <dgm:prSet phldrT="[Text]"/>
      <dgm:spPr/>
      <dgm:t>
        <a:bodyPr/>
        <a:lstStyle/>
        <a:p>
          <a:r>
            <a:rPr lang="en-US" dirty="0" smtClean="0"/>
            <a:t>Social Protection Programs</a:t>
          </a:r>
          <a:endParaRPr lang="en-US" dirty="0"/>
        </a:p>
      </dgm:t>
    </dgm:pt>
    <dgm:pt modelId="{582E420C-EB6A-A642-87C8-5DCA95C265EF}" type="parTrans" cxnId="{4314E959-6EB1-134D-BD48-B2FEB6E1A7D0}">
      <dgm:prSet/>
      <dgm:spPr/>
      <dgm:t>
        <a:bodyPr/>
        <a:lstStyle/>
        <a:p>
          <a:endParaRPr lang="en-US"/>
        </a:p>
      </dgm:t>
    </dgm:pt>
    <dgm:pt modelId="{28CA5ED8-2470-914C-9934-31603F24A2A0}" type="sibTrans" cxnId="{4314E959-6EB1-134D-BD48-B2FEB6E1A7D0}">
      <dgm:prSet/>
      <dgm:spPr/>
      <dgm:t>
        <a:bodyPr/>
        <a:lstStyle/>
        <a:p>
          <a:endParaRPr lang="en-US"/>
        </a:p>
      </dgm:t>
    </dgm:pt>
    <dgm:pt modelId="{2B46D08E-08E8-5241-9C84-655E732F64DC}" type="pres">
      <dgm:prSet presAssocID="{B97527BD-FACF-2343-8ABC-235442499BC2}" presName="Name0" presStyleCnt="0">
        <dgm:presLayoutVars>
          <dgm:dir/>
          <dgm:animOne val="branch"/>
          <dgm:animLvl val="lvl"/>
        </dgm:presLayoutVars>
      </dgm:prSet>
      <dgm:spPr/>
      <dgm:t>
        <a:bodyPr/>
        <a:lstStyle/>
        <a:p>
          <a:endParaRPr lang="en-US"/>
        </a:p>
      </dgm:t>
    </dgm:pt>
    <dgm:pt modelId="{68172468-82E3-5246-809C-A490CF2FCF8F}" type="pres">
      <dgm:prSet presAssocID="{1406F0B1-0918-8D49-9AA2-BA76A51B6C29}" presName="chaos" presStyleCnt="0"/>
      <dgm:spPr/>
    </dgm:pt>
    <dgm:pt modelId="{B1CC02B8-D781-FB4E-B9CD-051BAB3D021D}" type="pres">
      <dgm:prSet presAssocID="{1406F0B1-0918-8D49-9AA2-BA76A51B6C29}" presName="parTx1" presStyleLbl="revTx" presStyleIdx="0" presStyleCnt="2"/>
      <dgm:spPr/>
      <dgm:t>
        <a:bodyPr/>
        <a:lstStyle/>
        <a:p>
          <a:endParaRPr lang="en-US"/>
        </a:p>
      </dgm:t>
    </dgm:pt>
    <dgm:pt modelId="{4C63E253-26C9-DE4C-84BE-0D115F5325B1}" type="pres">
      <dgm:prSet presAssocID="{1406F0B1-0918-8D49-9AA2-BA76A51B6C29}" presName="desTx1" presStyleLbl="revTx" presStyleIdx="1" presStyleCnt="2">
        <dgm:presLayoutVars>
          <dgm:bulletEnabled val="1"/>
        </dgm:presLayoutVars>
      </dgm:prSet>
      <dgm:spPr/>
      <dgm:t>
        <a:bodyPr/>
        <a:lstStyle/>
        <a:p>
          <a:endParaRPr lang="en-US"/>
        </a:p>
      </dgm:t>
    </dgm:pt>
    <dgm:pt modelId="{DA97F0AA-A724-6C46-B029-92BAD94F2862}" type="pres">
      <dgm:prSet presAssocID="{1406F0B1-0918-8D49-9AA2-BA76A51B6C29}" presName="c1" presStyleLbl="node1" presStyleIdx="0" presStyleCnt="19"/>
      <dgm:spPr/>
      <dgm:t>
        <a:bodyPr/>
        <a:lstStyle/>
        <a:p>
          <a:endParaRPr lang="en-US"/>
        </a:p>
      </dgm:t>
    </dgm:pt>
    <dgm:pt modelId="{3267C333-5ECC-E34C-B1C5-232621E22B5F}" type="pres">
      <dgm:prSet presAssocID="{1406F0B1-0918-8D49-9AA2-BA76A51B6C29}" presName="c2" presStyleLbl="node1" presStyleIdx="1" presStyleCnt="19"/>
      <dgm:spPr/>
    </dgm:pt>
    <dgm:pt modelId="{0F72C768-B514-E94B-9B97-84C45A80F300}" type="pres">
      <dgm:prSet presAssocID="{1406F0B1-0918-8D49-9AA2-BA76A51B6C29}" presName="c3" presStyleLbl="node1" presStyleIdx="2" presStyleCnt="19"/>
      <dgm:spPr/>
    </dgm:pt>
    <dgm:pt modelId="{A08FBE79-F128-AD42-917C-B9225A648E9B}" type="pres">
      <dgm:prSet presAssocID="{1406F0B1-0918-8D49-9AA2-BA76A51B6C29}" presName="c4" presStyleLbl="node1" presStyleIdx="3" presStyleCnt="19"/>
      <dgm:spPr/>
    </dgm:pt>
    <dgm:pt modelId="{4E2FC1A9-6CB0-9F44-897E-356F0392466C}" type="pres">
      <dgm:prSet presAssocID="{1406F0B1-0918-8D49-9AA2-BA76A51B6C29}" presName="c5" presStyleLbl="node1" presStyleIdx="4" presStyleCnt="19"/>
      <dgm:spPr/>
    </dgm:pt>
    <dgm:pt modelId="{05747C8C-4C17-ED41-966F-3BE5CEB93AEB}" type="pres">
      <dgm:prSet presAssocID="{1406F0B1-0918-8D49-9AA2-BA76A51B6C29}" presName="c6" presStyleLbl="node1" presStyleIdx="5" presStyleCnt="19"/>
      <dgm:spPr/>
    </dgm:pt>
    <dgm:pt modelId="{A914D042-7267-D548-9EBC-3E2B69B3606C}" type="pres">
      <dgm:prSet presAssocID="{1406F0B1-0918-8D49-9AA2-BA76A51B6C29}" presName="c7" presStyleLbl="node1" presStyleIdx="6" presStyleCnt="19"/>
      <dgm:spPr/>
    </dgm:pt>
    <dgm:pt modelId="{AD55F7C7-AB39-8143-8B21-4AB069CB7F4C}" type="pres">
      <dgm:prSet presAssocID="{1406F0B1-0918-8D49-9AA2-BA76A51B6C29}" presName="c8" presStyleLbl="node1" presStyleIdx="7" presStyleCnt="19"/>
      <dgm:spPr/>
    </dgm:pt>
    <dgm:pt modelId="{7909AB77-E271-4E46-B3D2-57B92C7211E1}" type="pres">
      <dgm:prSet presAssocID="{1406F0B1-0918-8D49-9AA2-BA76A51B6C29}" presName="c9" presStyleLbl="node1" presStyleIdx="8" presStyleCnt="19"/>
      <dgm:spPr/>
    </dgm:pt>
    <dgm:pt modelId="{D186AF92-8615-E948-82E5-4F156D44CFF7}" type="pres">
      <dgm:prSet presAssocID="{1406F0B1-0918-8D49-9AA2-BA76A51B6C29}" presName="c10" presStyleLbl="node1" presStyleIdx="9" presStyleCnt="19"/>
      <dgm:spPr/>
    </dgm:pt>
    <dgm:pt modelId="{199C90BC-7713-1C4C-B694-9A6033F0FB33}" type="pres">
      <dgm:prSet presAssocID="{1406F0B1-0918-8D49-9AA2-BA76A51B6C29}" presName="c11" presStyleLbl="node1" presStyleIdx="10" presStyleCnt="19"/>
      <dgm:spPr/>
    </dgm:pt>
    <dgm:pt modelId="{AB28F07C-B95C-4949-BB5C-0E962F739194}" type="pres">
      <dgm:prSet presAssocID="{1406F0B1-0918-8D49-9AA2-BA76A51B6C29}" presName="c12" presStyleLbl="node1" presStyleIdx="11" presStyleCnt="19"/>
      <dgm:spPr/>
    </dgm:pt>
    <dgm:pt modelId="{7C7C5BAF-80C7-EE45-9948-72CE72632358}" type="pres">
      <dgm:prSet presAssocID="{1406F0B1-0918-8D49-9AA2-BA76A51B6C29}" presName="c13" presStyleLbl="node1" presStyleIdx="12" presStyleCnt="19"/>
      <dgm:spPr/>
    </dgm:pt>
    <dgm:pt modelId="{50B4398F-D103-EB4E-ACA3-DF70D3861592}" type="pres">
      <dgm:prSet presAssocID="{1406F0B1-0918-8D49-9AA2-BA76A51B6C29}" presName="c14" presStyleLbl="node1" presStyleIdx="13" presStyleCnt="19"/>
      <dgm:spPr/>
    </dgm:pt>
    <dgm:pt modelId="{FC0E37B7-2D39-364D-86CF-32FC088F7048}" type="pres">
      <dgm:prSet presAssocID="{1406F0B1-0918-8D49-9AA2-BA76A51B6C29}" presName="c15" presStyleLbl="node1" presStyleIdx="14" presStyleCnt="19"/>
      <dgm:spPr/>
    </dgm:pt>
    <dgm:pt modelId="{50955CB9-10CE-8749-BE73-143E77E94894}" type="pres">
      <dgm:prSet presAssocID="{1406F0B1-0918-8D49-9AA2-BA76A51B6C29}" presName="c16" presStyleLbl="node1" presStyleIdx="15" presStyleCnt="19"/>
      <dgm:spPr/>
    </dgm:pt>
    <dgm:pt modelId="{0A66D1BE-CD11-9346-8BC2-BB9A10C6BA29}" type="pres">
      <dgm:prSet presAssocID="{1406F0B1-0918-8D49-9AA2-BA76A51B6C29}" presName="c17" presStyleLbl="node1" presStyleIdx="16" presStyleCnt="19"/>
      <dgm:spPr/>
    </dgm:pt>
    <dgm:pt modelId="{AEE0B7BA-D943-DF48-9146-57A4D16B026B}" type="pres">
      <dgm:prSet presAssocID="{1406F0B1-0918-8D49-9AA2-BA76A51B6C29}" presName="c18" presStyleLbl="node1" presStyleIdx="17" presStyleCnt="19"/>
      <dgm:spPr/>
    </dgm:pt>
    <dgm:pt modelId="{358BF148-3305-A148-A3BF-1550CB9140C1}" type="pres">
      <dgm:prSet presAssocID="{DA4B3E41-24F5-9E4E-88C3-BF22E654E132}" presName="chevronComposite1" presStyleCnt="0"/>
      <dgm:spPr/>
    </dgm:pt>
    <dgm:pt modelId="{0CE572FC-FA84-7D44-969A-D07CEC79E2FC}" type="pres">
      <dgm:prSet presAssocID="{DA4B3E41-24F5-9E4E-88C3-BF22E654E132}" presName="chevron1" presStyleLbl="sibTrans2D1" presStyleIdx="0" presStyleCnt="2"/>
      <dgm:spPr/>
      <dgm:t>
        <a:bodyPr/>
        <a:lstStyle/>
        <a:p>
          <a:endParaRPr lang="en-US"/>
        </a:p>
      </dgm:t>
    </dgm:pt>
    <dgm:pt modelId="{4D4B9EB4-235B-7C46-8ECF-99FF19E03B95}" type="pres">
      <dgm:prSet presAssocID="{DA4B3E41-24F5-9E4E-88C3-BF22E654E132}" presName="spChevron1" presStyleCnt="0"/>
      <dgm:spPr/>
    </dgm:pt>
    <dgm:pt modelId="{FCDEB85D-998C-0448-9F99-BCEF603B875D}" type="pres">
      <dgm:prSet presAssocID="{DA4B3E41-24F5-9E4E-88C3-BF22E654E132}" presName="overlap" presStyleCnt="0"/>
      <dgm:spPr/>
    </dgm:pt>
    <dgm:pt modelId="{513F9BA8-48F1-F347-A6E5-50422284F702}" type="pres">
      <dgm:prSet presAssocID="{DA4B3E41-24F5-9E4E-88C3-BF22E654E132}" presName="chevronComposite2" presStyleCnt="0"/>
      <dgm:spPr/>
    </dgm:pt>
    <dgm:pt modelId="{4F895F4A-60BD-B444-95CA-E8C5BEFF3E5A}" type="pres">
      <dgm:prSet presAssocID="{DA4B3E41-24F5-9E4E-88C3-BF22E654E132}" presName="chevron2" presStyleLbl="sibTrans2D1" presStyleIdx="1" presStyleCnt="2"/>
      <dgm:spPr/>
      <dgm:t>
        <a:bodyPr/>
        <a:lstStyle/>
        <a:p>
          <a:endParaRPr lang="en-US"/>
        </a:p>
      </dgm:t>
    </dgm:pt>
    <dgm:pt modelId="{D42CC40F-E81F-8441-B24A-437356E75841}" type="pres">
      <dgm:prSet presAssocID="{DA4B3E41-24F5-9E4E-88C3-BF22E654E132}" presName="spChevron2" presStyleCnt="0"/>
      <dgm:spPr/>
    </dgm:pt>
    <dgm:pt modelId="{0A907D87-64F2-174B-978F-8081505AA23E}" type="pres">
      <dgm:prSet presAssocID="{A01EA28C-AB08-294C-9277-6287A83F4873}" presName="last" presStyleCnt="0"/>
      <dgm:spPr/>
    </dgm:pt>
    <dgm:pt modelId="{157E55FC-0591-8843-9B65-BFC3AEF03E8B}" type="pres">
      <dgm:prSet presAssocID="{A01EA28C-AB08-294C-9277-6287A83F4873}" presName="circleTx" presStyleLbl="node1" presStyleIdx="18" presStyleCnt="19"/>
      <dgm:spPr/>
      <dgm:t>
        <a:bodyPr/>
        <a:lstStyle/>
        <a:p>
          <a:endParaRPr lang="en-US"/>
        </a:p>
      </dgm:t>
    </dgm:pt>
    <dgm:pt modelId="{71C63462-97BB-BE46-A8D9-3F363BEBB553}" type="pres">
      <dgm:prSet presAssocID="{A01EA28C-AB08-294C-9277-6287A83F4873}" presName="spN" presStyleCnt="0"/>
      <dgm:spPr/>
    </dgm:pt>
  </dgm:ptLst>
  <dgm:cxnLst>
    <dgm:cxn modelId="{BCDE8C52-80E1-3E48-9A65-FDAE2D4F6FD9}" srcId="{B97527BD-FACF-2343-8ABC-235442499BC2}" destId="{1406F0B1-0918-8D49-9AA2-BA76A51B6C29}" srcOrd="0" destOrd="0" parTransId="{1308FBF0-EF29-D14E-BF7B-B1958D515561}" sibTransId="{DA4B3E41-24F5-9E4E-88C3-BF22E654E132}"/>
    <dgm:cxn modelId="{7E590774-A20F-4F4F-B86F-B202E8FB7E87}" type="presOf" srcId="{A01EA28C-AB08-294C-9277-6287A83F4873}" destId="{157E55FC-0591-8843-9B65-BFC3AEF03E8B}" srcOrd="0" destOrd="0" presId="urn:microsoft.com/office/officeart/2009/3/layout/RandomtoResultProcess"/>
    <dgm:cxn modelId="{BDEC4AFE-7DC7-A048-A657-1FA5236DDD91}" type="presOf" srcId="{E65A0EC9-489F-4145-9128-F71833840DED}" destId="{4C63E253-26C9-DE4C-84BE-0D115F5325B1}" srcOrd="0" destOrd="0" presId="urn:microsoft.com/office/officeart/2009/3/layout/RandomtoResultProcess"/>
    <dgm:cxn modelId="{5FC09B3F-CDB0-654F-B005-6C1FD4F0769C}" srcId="{1406F0B1-0918-8D49-9AA2-BA76A51B6C29}" destId="{E65A0EC9-489F-4145-9128-F71833840DED}" srcOrd="0" destOrd="0" parTransId="{0D5589E6-6E6F-774B-BEC4-BD8633A67D56}" sibTransId="{4444A17F-4DB6-CE43-B80C-4ABF297CE4E5}"/>
    <dgm:cxn modelId="{9C71BDCD-698F-CC41-B886-23D7FFFC8CE1}" type="presOf" srcId="{1406F0B1-0918-8D49-9AA2-BA76A51B6C29}" destId="{B1CC02B8-D781-FB4E-B9CD-051BAB3D021D}" srcOrd="0" destOrd="0" presId="urn:microsoft.com/office/officeart/2009/3/layout/RandomtoResultProcess"/>
    <dgm:cxn modelId="{2A9F66E3-8E15-6941-9DA8-FA2AF830106B}" type="presOf" srcId="{B97527BD-FACF-2343-8ABC-235442499BC2}" destId="{2B46D08E-08E8-5241-9C84-655E732F64DC}" srcOrd="0" destOrd="0" presId="urn:microsoft.com/office/officeart/2009/3/layout/RandomtoResultProcess"/>
    <dgm:cxn modelId="{4314E959-6EB1-134D-BD48-B2FEB6E1A7D0}" srcId="{B97527BD-FACF-2343-8ABC-235442499BC2}" destId="{A01EA28C-AB08-294C-9277-6287A83F4873}" srcOrd="1" destOrd="0" parTransId="{582E420C-EB6A-A642-87C8-5DCA95C265EF}" sibTransId="{28CA5ED8-2470-914C-9934-31603F24A2A0}"/>
    <dgm:cxn modelId="{DAB8F738-52A7-4140-84A7-4BDCE9872B48}" type="presParOf" srcId="{2B46D08E-08E8-5241-9C84-655E732F64DC}" destId="{68172468-82E3-5246-809C-A490CF2FCF8F}" srcOrd="0" destOrd="0" presId="urn:microsoft.com/office/officeart/2009/3/layout/RandomtoResultProcess"/>
    <dgm:cxn modelId="{036B3373-C29E-5A4D-8C2F-9ACB839ACCD4}" type="presParOf" srcId="{68172468-82E3-5246-809C-A490CF2FCF8F}" destId="{B1CC02B8-D781-FB4E-B9CD-051BAB3D021D}" srcOrd="0" destOrd="0" presId="urn:microsoft.com/office/officeart/2009/3/layout/RandomtoResultProcess"/>
    <dgm:cxn modelId="{B94C26DB-FD37-AE43-8BE2-4816E5203D1F}" type="presParOf" srcId="{68172468-82E3-5246-809C-A490CF2FCF8F}" destId="{4C63E253-26C9-DE4C-84BE-0D115F5325B1}" srcOrd="1" destOrd="0" presId="urn:microsoft.com/office/officeart/2009/3/layout/RandomtoResultProcess"/>
    <dgm:cxn modelId="{FB0155D0-94F2-FC42-8C14-B327E7E1848B}" type="presParOf" srcId="{68172468-82E3-5246-809C-A490CF2FCF8F}" destId="{DA97F0AA-A724-6C46-B029-92BAD94F2862}" srcOrd="2" destOrd="0" presId="urn:microsoft.com/office/officeart/2009/3/layout/RandomtoResultProcess"/>
    <dgm:cxn modelId="{5B290B18-6718-5646-9E1C-A82147FA00F0}" type="presParOf" srcId="{68172468-82E3-5246-809C-A490CF2FCF8F}" destId="{3267C333-5ECC-E34C-B1C5-232621E22B5F}" srcOrd="3" destOrd="0" presId="urn:microsoft.com/office/officeart/2009/3/layout/RandomtoResultProcess"/>
    <dgm:cxn modelId="{003D3E80-DEFA-704A-8B13-81D659ED8AAE}" type="presParOf" srcId="{68172468-82E3-5246-809C-A490CF2FCF8F}" destId="{0F72C768-B514-E94B-9B97-84C45A80F300}" srcOrd="4" destOrd="0" presId="urn:microsoft.com/office/officeart/2009/3/layout/RandomtoResultProcess"/>
    <dgm:cxn modelId="{0C67F645-3E4C-774D-A3AE-8E77DF9D2792}" type="presParOf" srcId="{68172468-82E3-5246-809C-A490CF2FCF8F}" destId="{A08FBE79-F128-AD42-917C-B9225A648E9B}" srcOrd="5" destOrd="0" presId="urn:microsoft.com/office/officeart/2009/3/layout/RandomtoResultProcess"/>
    <dgm:cxn modelId="{C39443A6-BAB0-6748-A11E-312B3DD2DED5}" type="presParOf" srcId="{68172468-82E3-5246-809C-A490CF2FCF8F}" destId="{4E2FC1A9-6CB0-9F44-897E-356F0392466C}" srcOrd="6" destOrd="0" presId="urn:microsoft.com/office/officeart/2009/3/layout/RandomtoResultProcess"/>
    <dgm:cxn modelId="{9DBEA9AF-BF2D-0F42-AB64-E63212E2CD6C}" type="presParOf" srcId="{68172468-82E3-5246-809C-A490CF2FCF8F}" destId="{05747C8C-4C17-ED41-966F-3BE5CEB93AEB}" srcOrd="7" destOrd="0" presId="urn:microsoft.com/office/officeart/2009/3/layout/RandomtoResultProcess"/>
    <dgm:cxn modelId="{91096BF8-7719-4E49-91F8-4317B1B3BC8D}" type="presParOf" srcId="{68172468-82E3-5246-809C-A490CF2FCF8F}" destId="{A914D042-7267-D548-9EBC-3E2B69B3606C}" srcOrd="8" destOrd="0" presId="urn:microsoft.com/office/officeart/2009/3/layout/RandomtoResultProcess"/>
    <dgm:cxn modelId="{57629FBE-6A6E-024A-B53A-28F3EFCAAA2A}" type="presParOf" srcId="{68172468-82E3-5246-809C-A490CF2FCF8F}" destId="{AD55F7C7-AB39-8143-8B21-4AB069CB7F4C}" srcOrd="9" destOrd="0" presId="urn:microsoft.com/office/officeart/2009/3/layout/RandomtoResultProcess"/>
    <dgm:cxn modelId="{4906F039-0561-E34A-9573-2989D3806F66}" type="presParOf" srcId="{68172468-82E3-5246-809C-A490CF2FCF8F}" destId="{7909AB77-E271-4E46-B3D2-57B92C7211E1}" srcOrd="10" destOrd="0" presId="urn:microsoft.com/office/officeart/2009/3/layout/RandomtoResultProcess"/>
    <dgm:cxn modelId="{2CA20B2C-CC9E-DA42-A371-1A508A9F9FAC}" type="presParOf" srcId="{68172468-82E3-5246-809C-A490CF2FCF8F}" destId="{D186AF92-8615-E948-82E5-4F156D44CFF7}" srcOrd="11" destOrd="0" presId="urn:microsoft.com/office/officeart/2009/3/layout/RandomtoResultProcess"/>
    <dgm:cxn modelId="{891EB63A-6E92-8F44-B806-325EDBEFB652}" type="presParOf" srcId="{68172468-82E3-5246-809C-A490CF2FCF8F}" destId="{199C90BC-7713-1C4C-B694-9A6033F0FB33}" srcOrd="12" destOrd="0" presId="urn:microsoft.com/office/officeart/2009/3/layout/RandomtoResultProcess"/>
    <dgm:cxn modelId="{FCA1132F-46B2-9C44-8575-8D87E5E50788}" type="presParOf" srcId="{68172468-82E3-5246-809C-A490CF2FCF8F}" destId="{AB28F07C-B95C-4949-BB5C-0E962F739194}" srcOrd="13" destOrd="0" presId="urn:microsoft.com/office/officeart/2009/3/layout/RandomtoResultProcess"/>
    <dgm:cxn modelId="{B68B48CF-AA1E-F545-BA87-FC1F57A418ED}" type="presParOf" srcId="{68172468-82E3-5246-809C-A490CF2FCF8F}" destId="{7C7C5BAF-80C7-EE45-9948-72CE72632358}" srcOrd="14" destOrd="0" presId="urn:microsoft.com/office/officeart/2009/3/layout/RandomtoResultProcess"/>
    <dgm:cxn modelId="{0638F662-6EAF-CD41-BD66-08838C9D5469}" type="presParOf" srcId="{68172468-82E3-5246-809C-A490CF2FCF8F}" destId="{50B4398F-D103-EB4E-ACA3-DF70D3861592}" srcOrd="15" destOrd="0" presId="urn:microsoft.com/office/officeart/2009/3/layout/RandomtoResultProcess"/>
    <dgm:cxn modelId="{B647AE2C-27F9-0A4B-BEE0-57FE3FD5ABC1}" type="presParOf" srcId="{68172468-82E3-5246-809C-A490CF2FCF8F}" destId="{FC0E37B7-2D39-364D-86CF-32FC088F7048}" srcOrd="16" destOrd="0" presId="urn:microsoft.com/office/officeart/2009/3/layout/RandomtoResultProcess"/>
    <dgm:cxn modelId="{7394E288-AE02-1F4B-B7A5-17520BCDFC81}" type="presParOf" srcId="{68172468-82E3-5246-809C-A490CF2FCF8F}" destId="{50955CB9-10CE-8749-BE73-143E77E94894}" srcOrd="17" destOrd="0" presId="urn:microsoft.com/office/officeart/2009/3/layout/RandomtoResultProcess"/>
    <dgm:cxn modelId="{33F44456-FE4C-6949-9C3E-50CBEFB5F569}" type="presParOf" srcId="{68172468-82E3-5246-809C-A490CF2FCF8F}" destId="{0A66D1BE-CD11-9346-8BC2-BB9A10C6BA29}" srcOrd="18" destOrd="0" presId="urn:microsoft.com/office/officeart/2009/3/layout/RandomtoResultProcess"/>
    <dgm:cxn modelId="{D6782F73-3CFA-5941-A2F4-3583207E6425}" type="presParOf" srcId="{68172468-82E3-5246-809C-A490CF2FCF8F}" destId="{AEE0B7BA-D943-DF48-9146-57A4D16B026B}" srcOrd="19" destOrd="0" presId="urn:microsoft.com/office/officeart/2009/3/layout/RandomtoResultProcess"/>
    <dgm:cxn modelId="{D7CC4C37-B645-6046-9162-6DD1889AF035}" type="presParOf" srcId="{2B46D08E-08E8-5241-9C84-655E732F64DC}" destId="{358BF148-3305-A148-A3BF-1550CB9140C1}" srcOrd="1" destOrd="0" presId="urn:microsoft.com/office/officeart/2009/3/layout/RandomtoResultProcess"/>
    <dgm:cxn modelId="{4CC58C7F-594D-AB43-966D-1C5281FB5625}" type="presParOf" srcId="{358BF148-3305-A148-A3BF-1550CB9140C1}" destId="{0CE572FC-FA84-7D44-969A-D07CEC79E2FC}" srcOrd="0" destOrd="0" presId="urn:microsoft.com/office/officeart/2009/3/layout/RandomtoResultProcess"/>
    <dgm:cxn modelId="{8B669EC7-E037-A54E-AC21-091508F0B646}" type="presParOf" srcId="{358BF148-3305-A148-A3BF-1550CB9140C1}" destId="{4D4B9EB4-235B-7C46-8ECF-99FF19E03B95}" srcOrd="1" destOrd="0" presId="urn:microsoft.com/office/officeart/2009/3/layout/RandomtoResultProcess"/>
    <dgm:cxn modelId="{43389D8C-9880-5F42-B8B7-FEA5A62BE009}" type="presParOf" srcId="{2B46D08E-08E8-5241-9C84-655E732F64DC}" destId="{FCDEB85D-998C-0448-9F99-BCEF603B875D}" srcOrd="2" destOrd="0" presId="urn:microsoft.com/office/officeart/2009/3/layout/RandomtoResultProcess"/>
    <dgm:cxn modelId="{93AA2D6C-DD2F-704C-9B22-EC170DE6AE25}" type="presParOf" srcId="{2B46D08E-08E8-5241-9C84-655E732F64DC}" destId="{513F9BA8-48F1-F347-A6E5-50422284F702}" srcOrd="3" destOrd="0" presId="urn:microsoft.com/office/officeart/2009/3/layout/RandomtoResultProcess"/>
    <dgm:cxn modelId="{5897C585-DA5A-5C42-8282-E7D391B9B8A6}" type="presParOf" srcId="{513F9BA8-48F1-F347-A6E5-50422284F702}" destId="{4F895F4A-60BD-B444-95CA-E8C5BEFF3E5A}" srcOrd="0" destOrd="0" presId="urn:microsoft.com/office/officeart/2009/3/layout/RandomtoResultProcess"/>
    <dgm:cxn modelId="{0C752C87-EE1A-A541-A1C1-4DA623757040}" type="presParOf" srcId="{513F9BA8-48F1-F347-A6E5-50422284F702}" destId="{D42CC40F-E81F-8441-B24A-437356E75841}" srcOrd="1" destOrd="0" presId="urn:microsoft.com/office/officeart/2009/3/layout/RandomtoResultProcess"/>
    <dgm:cxn modelId="{46D5E715-033C-2E4E-9259-68E3045E78CD}" type="presParOf" srcId="{2B46D08E-08E8-5241-9C84-655E732F64DC}" destId="{0A907D87-64F2-174B-978F-8081505AA23E}" srcOrd="4" destOrd="0" presId="urn:microsoft.com/office/officeart/2009/3/layout/RandomtoResultProcess"/>
    <dgm:cxn modelId="{7C4CD587-674D-244B-851A-0C83B32835E3}" type="presParOf" srcId="{0A907D87-64F2-174B-978F-8081505AA23E}" destId="{157E55FC-0591-8843-9B65-BFC3AEF03E8B}" srcOrd="0" destOrd="0" presId="urn:microsoft.com/office/officeart/2009/3/layout/RandomtoResultProcess"/>
    <dgm:cxn modelId="{136EDFC1-8E88-2042-BE7B-51F274C5AF25}" type="presParOf" srcId="{0A907D87-64F2-174B-978F-8081505AA23E}" destId="{71C63462-97BB-BE46-A8D9-3F363BEBB553}"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7527BD-FACF-2343-8ABC-235442499BC2}" type="doc">
      <dgm:prSet loTypeId="urn:microsoft.com/office/officeart/2009/3/layout/RandomtoResultProcess" loCatId="" qsTypeId="urn:microsoft.com/office/officeart/2005/8/quickstyle/simple4" qsCatId="simple" csTypeId="urn:microsoft.com/office/officeart/2005/8/colors/accent1_2" csCatId="accent1" phldr="1"/>
      <dgm:spPr/>
      <dgm:t>
        <a:bodyPr/>
        <a:lstStyle/>
        <a:p>
          <a:endParaRPr lang="en-US"/>
        </a:p>
      </dgm:t>
    </dgm:pt>
    <dgm:pt modelId="{1406F0B1-0918-8D49-9AA2-BA76A51B6C29}">
      <dgm:prSet phldrT="[Text]"/>
      <dgm:spPr/>
      <dgm:t>
        <a:bodyPr/>
        <a:lstStyle/>
        <a:p>
          <a:r>
            <a:rPr lang="en-US" dirty="0" smtClean="0"/>
            <a:t>Sector Determinants</a:t>
          </a:r>
          <a:endParaRPr lang="en-US" dirty="0"/>
        </a:p>
      </dgm:t>
    </dgm:pt>
    <dgm:pt modelId="{1308FBF0-EF29-D14E-BF7B-B1958D515561}" type="parTrans" cxnId="{BCDE8C52-80E1-3E48-9A65-FDAE2D4F6FD9}">
      <dgm:prSet/>
      <dgm:spPr/>
      <dgm:t>
        <a:bodyPr/>
        <a:lstStyle/>
        <a:p>
          <a:endParaRPr lang="en-US"/>
        </a:p>
      </dgm:t>
    </dgm:pt>
    <dgm:pt modelId="{DA4B3E41-24F5-9E4E-88C3-BF22E654E132}" type="sibTrans" cxnId="{BCDE8C52-80E1-3E48-9A65-FDAE2D4F6FD9}">
      <dgm:prSet/>
      <dgm:spPr/>
      <dgm:t>
        <a:bodyPr/>
        <a:lstStyle/>
        <a:p>
          <a:endParaRPr lang="en-US"/>
        </a:p>
      </dgm:t>
    </dgm:pt>
    <dgm:pt modelId="{E65A0EC9-489F-4145-9128-F71833840DED}">
      <dgm:prSet phldrT="[Text]"/>
      <dgm:spPr/>
      <dgm:t>
        <a:bodyPr/>
        <a:lstStyle/>
        <a:p>
          <a:r>
            <a:rPr lang="en-US" dirty="0" smtClean="0">
              <a:solidFill>
                <a:srgbClr val="3366FF"/>
              </a:solidFill>
            </a:rPr>
            <a:t>Targeted Cohort </a:t>
          </a:r>
          <a:endParaRPr lang="en-US" dirty="0">
            <a:solidFill>
              <a:srgbClr val="3366FF"/>
            </a:solidFill>
          </a:endParaRPr>
        </a:p>
      </dgm:t>
    </dgm:pt>
    <dgm:pt modelId="{0D5589E6-6E6F-774B-BEC4-BD8633A67D56}" type="parTrans" cxnId="{5FC09B3F-CDB0-654F-B005-6C1FD4F0769C}">
      <dgm:prSet/>
      <dgm:spPr/>
      <dgm:t>
        <a:bodyPr/>
        <a:lstStyle/>
        <a:p>
          <a:endParaRPr lang="en-US"/>
        </a:p>
      </dgm:t>
    </dgm:pt>
    <dgm:pt modelId="{4444A17F-4DB6-CE43-B80C-4ABF297CE4E5}" type="sibTrans" cxnId="{5FC09B3F-CDB0-654F-B005-6C1FD4F0769C}">
      <dgm:prSet/>
      <dgm:spPr/>
      <dgm:t>
        <a:bodyPr/>
        <a:lstStyle/>
        <a:p>
          <a:endParaRPr lang="en-US"/>
        </a:p>
      </dgm:t>
    </dgm:pt>
    <dgm:pt modelId="{A01EA28C-AB08-294C-9277-6287A83F4873}">
      <dgm:prSet phldrT="[Text]"/>
      <dgm:spPr/>
      <dgm:t>
        <a:bodyPr/>
        <a:lstStyle/>
        <a:p>
          <a:r>
            <a:rPr lang="en-US" dirty="0" smtClean="0"/>
            <a:t>Social Protection Programs</a:t>
          </a:r>
          <a:endParaRPr lang="en-US" dirty="0"/>
        </a:p>
      </dgm:t>
    </dgm:pt>
    <dgm:pt modelId="{582E420C-EB6A-A642-87C8-5DCA95C265EF}" type="parTrans" cxnId="{4314E959-6EB1-134D-BD48-B2FEB6E1A7D0}">
      <dgm:prSet/>
      <dgm:spPr/>
      <dgm:t>
        <a:bodyPr/>
        <a:lstStyle/>
        <a:p>
          <a:endParaRPr lang="en-US"/>
        </a:p>
      </dgm:t>
    </dgm:pt>
    <dgm:pt modelId="{28CA5ED8-2470-914C-9934-31603F24A2A0}" type="sibTrans" cxnId="{4314E959-6EB1-134D-BD48-B2FEB6E1A7D0}">
      <dgm:prSet/>
      <dgm:spPr/>
      <dgm:t>
        <a:bodyPr/>
        <a:lstStyle/>
        <a:p>
          <a:endParaRPr lang="en-US"/>
        </a:p>
      </dgm:t>
    </dgm:pt>
    <dgm:pt modelId="{2B46D08E-08E8-5241-9C84-655E732F64DC}" type="pres">
      <dgm:prSet presAssocID="{B97527BD-FACF-2343-8ABC-235442499BC2}" presName="Name0" presStyleCnt="0">
        <dgm:presLayoutVars>
          <dgm:dir/>
          <dgm:animOne val="branch"/>
          <dgm:animLvl val="lvl"/>
        </dgm:presLayoutVars>
      </dgm:prSet>
      <dgm:spPr/>
      <dgm:t>
        <a:bodyPr/>
        <a:lstStyle/>
        <a:p>
          <a:endParaRPr lang="en-US"/>
        </a:p>
      </dgm:t>
    </dgm:pt>
    <dgm:pt modelId="{68172468-82E3-5246-809C-A490CF2FCF8F}" type="pres">
      <dgm:prSet presAssocID="{1406F0B1-0918-8D49-9AA2-BA76A51B6C29}" presName="chaos" presStyleCnt="0"/>
      <dgm:spPr/>
    </dgm:pt>
    <dgm:pt modelId="{B1CC02B8-D781-FB4E-B9CD-051BAB3D021D}" type="pres">
      <dgm:prSet presAssocID="{1406F0B1-0918-8D49-9AA2-BA76A51B6C29}" presName="parTx1" presStyleLbl="revTx" presStyleIdx="0" presStyleCnt="2"/>
      <dgm:spPr/>
      <dgm:t>
        <a:bodyPr/>
        <a:lstStyle/>
        <a:p>
          <a:endParaRPr lang="en-US"/>
        </a:p>
      </dgm:t>
    </dgm:pt>
    <dgm:pt modelId="{4C63E253-26C9-DE4C-84BE-0D115F5325B1}" type="pres">
      <dgm:prSet presAssocID="{1406F0B1-0918-8D49-9AA2-BA76A51B6C29}" presName="desTx1" presStyleLbl="revTx" presStyleIdx="1" presStyleCnt="2">
        <dgm:presLayoutVars>
          <dgm:bulletEnabled val="1"/>
        </dgm:presLayoutVars>
      </dgm:prSet>
      <dgm:spPr/>
      <dgm:t>
        <a:bodyPr/>
        <a:lstStyle/>
        <a:p>
          <a:endParaRPr lang="en-US"/>
        </a:p>
      </dgm:t>
    </dgm:pt>
    <dgm:pt modelId="{DA97F0AA-A724-6C46-B029-92BAD94F2862}" type="pres">
      <dgm:prSet presAssocID="{1406F0B1-0918-8D49-9AA2-BA76A51B6C29}" presName="c1" presStyleLbl="node1" presStyleIdx="0" presStyleCnt="19"/>
      <dgm:spPr/>
      <dgm:t>
        <a:bodyPr/>
        <a:lstStyle/>
        <a:p>
          <a:endParaRPr lang="en-US"/>
        </a:p>
      </dgm:t>
    </dgm:pt>
    <dgm:pt modelId="{3267C333-5ECC-E34C-B1C5-232621E22B5F}" type="pres">
      <dgm:prSet presAssocID="{1406F0B1-0918-8D49-9AA2-BA76A51B6C29}" presName="c2" presStyleLbl="node1" presStyleIdx="1" presStyleCnt="19"/>
      <dgm:spPr/>
    </dgm:pt>
    <dgm:pt modelId="{0F72C768-B514-E94B-9B97-84C45A80F300}" type="pres">
      <dgm:prSet presAssocID="{1406F0B1-0918-8D49-9AA2-BA76A51B6C29}" presName="c3" presStyleLbl="node1" presStyleIdx="2" presStyleCnt="19"/>
      <dgm:spPr/>
    </dgm:pt>
    <dgm:pt modelId="{A08FBE79-F128-AD42-917C-B9225A648E9B}" type="pres">
      <dgm:prSet presAssocID="{1406F0B1-0918-8D49-9AA2-BA76A51B6C29}" presName="c4" presStyleLbl="node1" presStyleIdx="3" presStyleCnt="19"/>
      <dgm:spPr/>
    </dgm:pt>
    <dgm:pt modelId="{4E2FC1A9-6CB0-9F44-897E-356F0392466C}" type="pres">
      <dgm:prSet presAssocID="{1406F0B1-0918-8D49-9AA2-BA76A51B6C29}" presName="c5" presStyleLbl="node1" presStyleIdx="4" presStyleCnt="19"/>
      <dgm:spPr/>
    </dgm:pt>
    <dgm:pt modelId="{05747C8C-4C17-ED41-966F-3BE5CEB93AEB}" type="pres">
      <dgm:prSet presAssocID="{1406F0B1-0918-8D49-9AA2-BA76A51B6C29}" presName="c6" presStyleLbl="node1" presStyleIdx="5" presStyleCnt="19"/>
      <dgm:spPr/>
    </dgm:pt>
    <dgm:pt modelId="{A914D042-7267-D548-9EBC-3E2B69B3606C}" type="pres">
      <dgm:prSet presAssocID="{1406F0B1-0918-8D49-9AA2-BA76A51B6C29}" presName="c7" presStyleLbl="node1" presStyleIdx="6" presStyleCnt="19"/>
      <dgm:spPr/>
    </dgm:pt>
    <dgm:pt modelId="{AD55F7C7-AB39-8143-8B21-4AB069CB7F4C}" type="pres">
      <dgm:prSet presAssocID="{1406F0B1-0918-8D49-9AA2-BA76A51B6C29}" presName="c8" presStyleLbl="node1" presStyleIdx="7" presStyleCnt="19"/>
      <dgm:spPr/>
    </dgm:pt>
    <dgm:pt modelId="{7909AB77-E271-4E46-B3D2-57B92C7211E1}" type="pres">
      <dgm:prSet presAssocID="{1406F0B1-0918-8D49-9AA2-BA76A51B6C29}" presName="c9" presStyleLbl="node1" presStyleIdx="8" presStyleCnt="19"/>
      <dgm:spPr/>
    </dgm:pt>
    <dgm:pt modelId="{D186AF92-8615-E948-82E5-4F156D44CFF7}" type="pres">
      <dgm:prSet presAssocID="{1406F0B1-0918-8D49-9AA2-BA76A51B6C29}" presName="c10" presStyleLbl="node1" presStyleIdx="9" presStyleCnt="19"/>
      <dgm:spPr/>
    </dgm:pt>
    <dgm:pt modelId="{199C90BC-7713-1C4C-B694-9A6033F0FB33}" type="pres">
      <dgm:prSet presAssocID="{1406F0B1-0918-8D49-9AA2-BA76A51B6C29}" presName="c11" presStyleLbl="node1" presStyleIdx="10" presStyleCnt="19"/>
      <dgm:spPr/>
    </dgm:pt>
    <dgm:pt modelId="{AB28F07C-B95C-4949-BB5C-0E962F739194}" type="pres">
      <dgm:prSet presAssocID="{1406F0B1-0918-8D49-9AA2-BA76A51B6C29}" presName="c12" presStyleLbl="node1" presStyleIdx="11" presStyleCnt="19"/>
      <dgm:spPr/>
    </dgm:pt>
    <dgm:pt modelId="{7C7C5BAF-80C7-EE45-9948-72CE72632358}" type="pres">
      <dgm:prSet presAssocID="{1406F0B1-0918-8D49-9AA2-BA76A51B6C29}" presName="c13" presStyleLbl="node1" presStyleIdx="12" presStyleCnt="19"/>
      <dgm:spPr/>
    </dgm:pt>
    <dgm:pt modelId="{50B4398F-D103-EB4E-ACA3-DF70D3861592}" type="pres">
      <dgm:prSet presAssocID="{1406F0B1-0918-8D49-9AA2-BA76A51B6C29}" presName="c14" presStyleLbl="node1" presStyleIdx="13" presStyleCnt="19"/>
      <dgm:spPr/>
    </dgm:pt>
    <dgm:pt modelId="{FC0E37B7-2D39-364D-86CF-32FC088F7048}" type="pres">
      <dgm:prSet presAssocID="{1406F0B1-0918-8D49-9AA2-BA76A51B6C29}" presName="c15" presStyleLbl="node1" presStyleIdx="14" presStyleCnt="19"/>
      <dgm:spPr/>
    </dgm:pt>
    <dgm:pt modelId="{50955CB9-10CE-8749-BE73-143E77E94894}" type="pres">
      <dgm:prSet presAssocID="{1406F0B1-0918-8D49-9AA2-BA76A51B6C29}" presName="c16" presStyleLbl="node1" presStyleIdx="15" presStyleCnt="19"/>
      <dgm:spPr/>
    </dgm:pt>
    <dgm:pt modelId="{0A66D1BE-CD11-9346-8BC2-BB9A10C6BA29}" type="pres">
      <dgm:prSet presAssocID="{1406F0B1-0918-8D49-9AA2-BA76A51B6C29}" presName="c17" presStyleLbl="node1" presStyleIdx="16" presStyleCnt="19"/>
      <dgm:spPr/>
    </dgm:pt>
    <dgm:pt modelId="{AEE0B7BA-D943-DF48-9146-57A4D16B026B}" type="pres">
      <dgm:prSet presAssocID="{1406F0B1-0918-8D49-9AA2-BA76A51B6C29}" presName="c18" presStyleLbl="node1" presStyleIdx="17" presStyleCnt="19"/>
      <dgm:spPr/>
    </dgm:pt>
    <dgm:pt modelId="{358BF148-3305-A148-A3BF-1550CB9140C1}" type="pres">
      <dgm:prSet presAssocID="{DA4B3E41-24F5-9E4E-88C3-BF22E654E132}" presName="chevronComposite1" presStyleCnt="0"/>
      <dgm:spPr/>
    </dgm:pt>
    <dgm:pt modelId="{0CE572FC-FA84-7D44-969A-D07CEC79E2FC}" type="pres">
      <dgm:prSet presAssocID="{DA4B3E41-24F5-9E4E-88C3-BF22E654E132}" presName="chevron1" presStyleLbl="sibTrans2D1" presStyleIdx="0" presStyleCnt="2"/>
      <dgm:spPr/>
      <dgm:t>
        <a:bodyPr/>
        <a:lstStyle/>
        <a:p>
          <a:endParaRPr lang="en-US"/>
        </a:p>
      </dgm:t>
    </dgm:pt>
    <dgm:pt modelId="{4D4B9EB4-235B-7C46-8ECF-99FF19E03B95}" type="pres">
      <dgm:prSet presAssocID="{DA4B3E41-24F5-9E4E-88C3-BF22E654E132}" presName="spChevron1" presStyleCnt="0"/>
      <dgm:spPr/>
    </dgm:pt>
    <dgm:pt modelId="{FCDEB85D-998C-0448-9F99-BCEF603B875D}" type="pres">
      <dgm:prSet presAssocID="{DA4B3E41-24F5-9E4E-88C3-BF22E654E132}" presName="overlap" presStyleCnt="0"/>
      <dgm:spPr/>
    </dgm:pt>
    <dgm:pt modelId="{513F9BA8-48F1-F347-A6E5-50422284F702}" type="pres">
      <dgm:prSet presAssocID="{DA4B3E41-24F5-9E4E-88C3-BF22E654E132}" presName="chevronComposite2" presStyleCnt="0"/>
      <dgm:spPr/>
    </dgm:pt>
    <dgm:pt modelId="{4F895F4A-60BD-B444-95CA-E8C5BEFF3E5A}" type="pres">
      <dgm:prSet presAssocID="{DA4B3E41-24F5-9E4E-88C3-BF22E654E132}" presName="chevron2" presStyleLbl="sibTrans2D1" presStyleIdx="1" presStyleCnt="2"/>
      <dgm:spPr/>
      <dgm:t>
        <a:bodyPr/>
        <a:lstStyle/>
        <a:p>
          <a:endParaRPr lang="en-US"/>
        </a:p>
      </dgm:t>
    </dgm:pt>
    <dgm:pt modelId="{D42CC40F-E81F-8441-B24A-437356E75841}" type="pres">
      <dgm:prSet presAssocID="{DA4B3E41-24F5-9E4E-88C3-BF22E654E132}" presName="spChevron2" presStyleCnt="0"/>
      <dgm:spPr/>
    </dgm:pt>
    <dgm:pt modelId="{0A907D87-64F2-174B-978F-8081505AA23E}" type="pres">
      <dgm:prSet presAssocID="{A01EA28C-AB08-294C-9277-6287A83F4873}" presName="last" presStyleCnt="0"/>
      <dgm:spPr/>
    </dgm:pt>
    <dgm:pt modelId="{157E55FC-0591-8843-9B65-BFC3AEF03E8B}" type="pres">
      <dgm:prSet presAssocID="{A01EA28C-AB08-294C-9277-6287A83F4873}" presName="circleTx" presStyleLbl="node1" presStyleIdx="18" presStyleCnt="19"/>
      <dgm:spPr/>
      <dgm:t>
        <a:bodyPr/>
        <a:lstStyle/>
        <a:p>
          <a:endParaRPr lang="en-US"/>
        </a:p>
      </dgm:t>
    </dgm:pt>
    <dgm:pt modelId="{71C63462-97BB-BE46-A8D9-3F363BEBB553}" type="pres">
      <dgm:prSet presAssocID="{A01EA28C-AB08-294C-9277-6287A83F4873}" presName="spN" presStyleCnt="0"/>
      <dgm:spPr/>
    </dgm:pt>
  </dgm:ptLst>
  <dgm:cxnLst>
    <dgm:cxn modelId="{BCDE8C52-80E1-3E48-9A65-FDAE2D4F6FD9}" srcId="{B97527BD-FACF-2343-8ABC-235442499BC2}" destId="{1406F0B1-0918-8D49-9AA2-BA76A51B6C29}" srcOrd="0" destOrd="0" parTransId="{1308FBF0-EF29-D14E-BF7B-B1958D515561}" sibTransId="{DA4B3E41-24F5-9E4E-88C3-BF22E654E132}"/>
    <dgm:cxn modelId="{66A1F115-9C9D-9147-96C5-9F42B8A02E6C}" type="presOf" srcId="{1406F0B1-0918-8D49-9AA2-BA76A51B6C29}" destId="{B1CC02B8-D781-FB4E-B9CD-051BAB3D021D}" srcOrd="0" destOrd="0" presId="urn:microsoft.com/office/officeart/2009/3/layout/RandomtoResultProcess"/>
    <dgm:cxn modelId="{ACA3ACB7-4CB5-7847-B836-780F1303DF85}" type="presOf" srcId="{B97527BD-FACF-2343-8ABC-235442499BC2}" destId="{2B46D08E-08E8-5241-9C84-655E732F64DC}" srcOrd="0" destOrd="0" presId="urn:microsoft.com/office/officeart/2009/3/layout/RandomtoResultProcess"/>
    <dgm:cxn modelId="{5FC09B3F-CDB0-654F-B005-6C1FD4F0769C}" srcId="{1406F0B1-0918-8D49-9AA2-BA76A51B6C29}" destId="{E65A0EC9-489F-4145-9128-F71833840DED}" srcOrd="0" destOrd="0" parTransId="{0D5589E6-6E6F-774B-BEC4-BD8633A67D56}" sibTransId="{4444A17F-4DB6-CE43-B80C-4ABF297CE4E5}"/>
    <dgm:cxn modelId="{3B007E3D-2ADC-3343-9E2B-1509248B62D5}" type="presOf" srcId="{A01EA28C-AB08-294C-9277-6287A83F4873}" destId="{157E55FC-0591-8843-9B65-BFC3AEF03E8B}" srcOrd="0" destOrd="0" presId="urn:microsoft.com/office/officeart/2009/3/layout/RandomtoResultProcess"/>
    <dgm:cxn modelId="{4314E959-6EB1-134D-BD48-B2FEB6E1A7D0}" srcId="{B97527BD-FACF-2343-8ABC-235442499BC2}" destId="{A01EA28C-AB08-294C-9277-6287A83F4873}" srcOrd="1" destOrd="0" parTransId="{582E420C-EB6A-A642-87C8-5DCA95C265EF}" sibTransId="{28CA5ED8-2470-914C-9934-31603F24A2A0}"/>
    <dgm:cxn modelId="{7C38368B-BE4A-9A4C-9E96-4CBCD0981A0C}" type="presOf" srcId="{E65A0EC9-489F-4145-9128-F71833840DED}" destId="{4C63E253-26C9-DE4C-84BE-0D115F5325B1}" srcOrd="0" destOrd="0" presId="urn:microsoft.com/office/officeart/2009/3/layout/RandomtoResultProcess"/>
    <dgm:cxn modelId="{FBF0AEC2-2452-444D-8159-68ED47C55850}" type="presParOf" srcId="{2B46D08E-08E8-5241-9C84-655E732F64DC}" destId="{68172468-82E3-5246-809C-A490CF2FCF8F}" srcOrd="0" destOrd="0" presId="urn:microsoft.com/office/officeart/2009/3/layout/RandomtoResultProcess"/>
    <dgm:cxn modelId="{F55CF9FF-989E-EC4C-B59E-9C158215B9BD}" type="presParOf" srcId="{68172468-82E3-5246-809C-A490CF2FCF8F}" destId="{B1CC02B8-D781-FB4E-B9CD-051BAB3D021D}" srcOrd="0" destOrd="0" presId="urn:microsoft.com/office/officeart/2009/3/layout/RandomtoResultProcess"/>
    <dgm:cxn modelId="{507ABE0F-5A52-9048-B8AB-78D635B0C8C3}" type="presParOf" srcId="{68172468-82E3-5246-809C-A490CF2FCF8F}" destId="{4C63E253-26C9-DE4C-84BE-0D115F5325B1}" srcOrd="1" destOrd="0" presId="urn:microsoft.com/office/officeart/2009/3/layout/RandomtoResultProcess"/>
    <dgm:cxn modelId="{1C3C6FB9-2A36-9A41-8AEF-2E243A23F442}" type="presParOf" srcId="{68172468-82E3-5246-809C-A490CF2FCF8F}" destId="{DA97F0AA-A724-6C46-B029-92BAD94F2862}" srcOrd="2" destOrd="0" presId="urn:microsoft.com/office/officeart/2009/3/layout/RandomtoResultProcess"/>
    <dgm:cxn modelId="{D3CCD359-913A-2B4D-9DEB-D6B03748A8BF}" type="presParOf" srcId="{68172468-82E3-5246-809C-A490CF2FCF8F}" destId="{3267C333-5ECC-E34C-B1C5-232621E22B5F}" srcOrd="3" destOrd="0" presId="urn:microsoft.com/office/officeart/2009/3/layout/RandomtoResultProcess"/>
    <dgm:cxn modelId="{BB875127-ED7E-6C46-BE1F-235A611E48D6}" type="presParOf" srcId="{68172468-82E3-5246-809C-A490CF2FCF8F}" destId="{0F72C768-B514-E94B-9B97-84C45A80F300}" srcOrd="4" destOrd="0" presId="urn:microsoft.com/office/officeart/2009/3/layout/RandomtoResultProcess"/>
    <dgm:cxn modelId="{77696C22-C420-B540-AAE3-A28F47EEBF40}" type="presParOf" srcId="{68172468-82E3-5246-809C-A490CF2FCF8F}" destId="{A08FBE79-F128-AD42-917C-B9225A648E9B}" srcOrd="5" destOrd="0" presId="urn:microsoft.com/office/officeart/2009/3/layout/RandomtoResultProcess"/>
    <dgm:cxn modelId="{D667EC07-D240-E443-9726-7E07AEAE972B}" type="presParOf" srcId="{68172468-82E3-5246-809C-A490CF2FCF8F}" destId="{4E2FC1A9-6CB0-9F44-897E-356F0392466C}" srcOrd="6" destOrd="0" presId="urn:microsoft.com/office/officeart/2009/3/layout/RandomtoResultProcess"/>
    <dgm:cxn modelId="{4611C026-9552-9A47-B7D7-7B21A87A83AF}" type="presParOf" srcId="{68172468-82E3-5246-809C-A490CF2FCF8F}" destId="{05747C8C-4C17-ED41-966F-3BE5CEB93AEB}" srcOrd="7" destOrd="0" presId="urn:microsoft.com/office/officeart/2009/3/layout/RandomtoResultProcess"/>
    <dgm:cxn modelId="{6E7C5CA8-2A31-AA45-8C01-10EEA31CF3F5}" type="presParOf" srcId="{68172468-82E3-5246-809C-A490CF2FCF8F}" destId="{A914D042-7267-D548-9EBC-3E2B69B3606C}" srcOrd="8" destOrd="0" presId="urn:microsoft.com/office/officeart/2009/3/layout/RandomtoResultProcess"/>
    <dgm:cxn modelId="{E5542ACA-F2B8-AA4A-BC80-4DF6451F3BDD}" type="presParOf" srcId="{68172468-82E3-5246-809C-A490CF2FCF8F}" destId="{AD55F7C7-AB39-8143-8B21-4AB069CB7F4C}" srcOrd="9" destOrd="0" presId="urn:microsoft.com/office/officeart/2009/3/layout/RandomtoResultProcess"/>
    <dgm:cxn modelId="{BD47D590-D67D-3342-BE3A-01955028CED8}" type="presParOf" srcId="{68172468-82E3-5246-809C-A490CF2FCF8F}" destId="{7909AB77-E271-4E46-B3D2-57B92C7211E1}" srcOrd="10" destOrd="0" presId="urn:microsoft.com/office/officeart/2009/3/layout/RandomtoResultProcess"/>
    <dgm:cxn modelId="{B3738EEA-8CAC-D647-B50B-E0ABE7C66781}" type="presParOf" srcId="{68172468-82E3-5246-809C-A490CF2FCF8F}" destId="{D186AF92-8615-E948-82E5-4F156D44CFF7}" srcOrd="11" destOrd="0" presId="urn:microsoft.com/office/officeart/2009/3/layout/RandomtoResultProcess"/>
    <dgm:cxn modelId="{BCBBD1A5-BEBA-2644-AF18-2A3259852410}" type="presParOf" srcId="{68172468-82E3-5246-809C-A490CF2FCF8F}" destId="{199C90BC-7713-1C4C-B694-9A6033F0FB33}" srcOrd="12" destOrd="0" presId="urn:microsoft.com/office/officeart/2009/3/layout/RandomtoResultProcess"/>
    <dgm:cxn modelId="{F70312C2-294B-B44B-901D-6531C9AE2D91}" type="presParOf" srcId="{68172468-82E3-5246-809C-A490CF2FCF8F}" destId="{AB28F07C-B95C-4949-BB5C-0E962F739194}" srcOrd="13" destOrd="0" presId="urn:microsoft.com/office/officeart/2009/3/layout/RandomtoResultProcess"/>
    <dgm:cxn modelId="{9F27BA7E-4442-784D-BCF4-B0F0891BF55E}" type="presParOf" srcId="{68172468-82E3-5246-809C-A490CF2FCF8F}" destId="{7C7C5BAF-80C7-EE45-9948-72CE72632358}" srcOrd="14" destOrd="0" presId="urn:microsoft.com/office/officeart/2009/3/layout/RandomtoResultProcess"/>
    <dgm:cxn modelId="{845E2024-AF82-C34D-9E1D-DC7E1E1FEBE0}" type="presParOf" srcId="{68172468-82E3-5246-809C-A490CF2FCF8F}" destId="{50B4398F-D103-EB4E-ACA3-DF70D3861592}" srcOrd="15" destOrd="0" presId="urn:microsoft.com/office/officeart/2009/3/layout/RandomtoResultProcess"/>
    <dgm:cxn modelId="{FA9D3E2B-CC07-3344-8D18-A9D924E77598}" type="presParOf" srcId="{68172468-82E3-5246-809C-A490CF2FCF8F}" destId="{FC0E37B7-2D39-364D-86CF-32FC088F7048}" srcOrd="16" destOrd="0" presId="urn:microsoft.com/office/officeart/2009/3/layout/RandomtoResultProcess"/>
    <dgm:cxn modelId="{CAAA3ED1-427E-FC44-824B-E19E9CDD0037}" type="presParOf" srcId="{68172468-82E3-5246-809C-A490CF2FCF8F}" destId="{50955CB9-10CE-8749-BE73-143E77E94894}" srcOrd="17" destOrd="0" presId="urn:microsoft.com/office/officeart/2009/3/layout/RandomtoResultProcess"/>
    <dgm:cxn modelId="{EFC667B4-2C2D-804A-B5F1-FE9DB1A718FB}" type="presParOf" srcId="{68172468-82E3-5246-809C-A490CF2FCF8F}" destId="{0A66D1BE-CD11-9346-8BC2-BB9A10C6BA29}" srcOrd="18" destOrd="0" presId="urn:microsoft.com/office/officeart/2009/3/layout/RandomtoResultProcess"/>
    <dgm:cxn modelId="{70078F7B-F637-9344-8708-E46FFEDF4939}" type="presParOf" srcId="{68172468-82E3-5246-809C-A490CF2FCF8F}" destId="{AEE0B7BA-D943-DF48-9146-57A4D16B026B}" srcOrd="19" destOrd="0" presId="urn:microsoft.com/office/officeart/2009/3/layout/RandomtoResultProcess"/>
    <dgm:cxn modelId="{EB4DE833-B3C6-874F-871B-4AE8F14C59C0}" type="presParOf" srcId="{2B46D08E-08E8-5241-9C84-655E732F64DC}" destId="{358BF148-3305-A148-A3BF-1550CB9140C1}" srcOrd="1" destOrd="0" presId="urn:microsoft.com/office/officeart/2009/3/layout/RandomtoResultProcess"/>
    <dgm:cxn modelId="{9BD9259B-B4F9-BA44-9321-1B369932EE03}" type="presParOf" srcId="{358BF148-3305-A148-A3BF-1550CB9140C1}" destId="{0CE572FC-FA84-7D44-969A-D07CEC79E2FC}" srcOrd="0" destOrd="0" presId="urn:microsoft.com/office/officeart/2009/3/layout/RandomtoResultProcess"/>
    <dgm:cxn modelId="{28E2F825-33BC-7843-967E-2EE92153C56D}" type="presParOf" srcId="{358BF148-3305-A148-A3BF-1550CB9140C1}" destId="{4D4B9EB4-235B-7C46-8ECF-99FF19E03B95}" srcOrd="1" destOrd="0" presId="urn:microsoft.com/office/officeart/2009/3/layout/RandomtoResultProcess"/>
    <dgm:cxn modelId="{D213B59A-484F-0B48-BCF7-F21F08E2D128}" type="presParOf" srcId="{2B46D08E-08E8-5241-9C84-655E732F64DC}" destId="{FCDEB85D-998C-0448-9F99-BCEF603B875D}" srcOrd="2" destOrd="0" presId="urn:microsoft.com/office/officeart/2009/3/layout/RandomtoResultProcess"/>
    <dgm:cxn modelId="{8639C563-CABC-324F-9EA2-8766B2470A29}" type="presParOf" srcId="{2B46D08E-08E8-5241-9C84-655E732F64DC}" destId="{513F9BA8-48F1-F347-A6E5-50422284F702}" srcOrd="3" destOrd="0" presId="urn:microsoft.com/office/officeart/2009/3/layout/RandomtoResultProcess"/>
    <dgm:cxn modelId="{999CED22-0CFA-B04A-942B-C4CBD28AD2C2}" type="presParOf" srcId="{513F9BA8-48F1-F347-A6E5-50422284F702}" destId="{4F895F4A-60BD-B444-95CA-E8C5BEFF3E5A}" srcOrd="0" destOrd="0" presId="urn:microsoft.com/office/officeart/2009/3/layout/RandomtoResultProcess"/>
    <dgm:cxn modelId="{948A3F69-5937-1143-8490-F07BABDCCE6C}" type="presParOf" srcId="{513F9BA8-48F1-F347-A6E5-50422284F702}" destId="{D42CC40F-E81F-8441-B24A-437356E75841}" srcOrd="1" destOrd="0" presId="urn:microsoft.com/office/officeart/2009/3/layout/RandomtoResultProcess"/>
    <dgm:cxn modelId="{0990985C-2652-BA4D-8C56-26A32AC61BCB}" type="presParOf" srcId="{2B46D08E-08E8-5241-9C84-655E732F64DC}" destId="{0A907D87-64F2-174B-978F-8081505AA23E}" srcOrd="4" destOrd="0" presId="urn:microsoft.com/office/officeart/2009/3/layout/RandomtoResultProcess"/>
    <dgm:cxn modelId="{FCCED17A-11CD-FE4C-B80C-64C56ADC5AC7}" type="presParOf" srcId="{0A907D87-64F2-174B-978F-8081505AA23E}" destId="{157E55FC-0591-8843-9B65-BFC3AEF03E8B}" srcOrd="0" destOrd="0" presId="urn:microsoft.com/office/officeart/2009/3/layout/RandomtoResultProcess"/>
    <dgm:cxn modelId="{998363D7-DB9E-2A40-9ACD-F547200292B4}" type="presParOf" srcId="{0A907D87-64F2-174B-978F-8081505AA23E}" destId="{71C63462-97BB-BE46-A8D9-3F363BEBB553}"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9D901C-8F73-5547-8DC0-5957D38B6635}" type="doc">
      <dgm:prSet loTypeId="urn:microsoft.com/office/officeart/2009/3/layout/CircleRelationship" loCatId="" qsTypeId="urn:microsoft.com/office/officeart/2005/8/quickstyle/simple4" qsCatId="simple" csTypeId="urn:microsoft.com/office/officeart/2005/8/colors/accent1_2" csCatId="accent1" phldr="1"/>
      <dgm:spPr/>
      <dgm:t>
        <a:bodyPr/>
        <a:lstStyle/>
        <a:p>
          <a:endParaRPr lang="en-US"/>
        </a:p>
      </dgm:t>
    </dgm:pt>
    <dgm:pt modelId="{7303AAF1-10B6-0844-86A9-8E788B694E21}">
      <dgm:prSet phldrT="[Text]" custT="1"/>
      <dgm:spPr/>
      <dgm:t>
        <a:bodyPr/>
        <a:lstStyle/>
        <a:p>
          <a:r>
            <a:rPr lang="en-US" sz="3200" dirty="0" smtClean="0"/>
            <a:t>Girls 12-18</a:t>
          </a:r>
          <a:endParaRPr lang="en-US" sz="3200" dirty="0"/>
        </a:p>
      </dgm:t>
    </dgm:pt>
    <dgm:pt modelId="{86C0A818-0173-E541-8095-4FB797C0FEE9}" type="parTrans" cxnId="{F00AA3AA-781F-E64B-A820-8E69124F0AFA}">
      <dgm:prSet/>
      <dgm:spPr/>
      <dgm:t>
        <a:bodyPr/>
        <a:lstStyle/>
        <a:p>
          <a:endParaRPr lang="en-US"/>
        </a:p>
      </dgm:t>
    </dgm:pt>
    <dgm:pt modelId="{91EE8806-CD3D-3340-8330-388CC0BE4347}" type="sibTrans" cxnId="{F00AA3AA-781F-E64B-A820-8E69124F0AFA}">
      <dgm:prSet/>
      <dgm:spPr/>
      <dgm:t>
        <a:bodyPr/>
        <a:lstStyle/>
        <a:p>
          <a:endParaRPr lang="en-US"/>
        </a:p>
      </dgm:t>
    </dgm:pt>
    <dgm:pt modelId="{93BE1182-55C9-CA4B-93B7-0A019C8F1A4E}">
      <dgm:prSet phldrT="[Text]" custT="1"/>
      <dgm:spPr/>
      <dgm:t>
        <a:bodyPr/>
        <a:lstStyle/>
        <a:p>
          <a:r>
            <a:rPr lang="en-US" sz="2400" dirty="0" smtClean="0"/>
            <a:t>HIV</a:t>
          </a:r>
          <a:endParaRPr lang="en-US" sz="700" dirty="0"/>
        </a:p>
      </dgm:t>
    </dgm:pt>
    <dgm:pt modelId="{8ADF5AC0-6BD1-2241-A270-16A2939CE33C}" type="parTrans" cxnId="{E808ADD4-25C8-5241-9CB4-56F66898B47D}">
      <dgm:prSet/>
      <dgm:spPr/>
      <dgm:t>
        <a:bodyPr/>
        <a:lstStyle/>
        <a:p>
          <a:endParaRPr lang="en-US"/>
        </a:p>
      </dgm:t>
    </dgm:pt>
    <dgm:pt modelId="{AD4A7528-D5B0-3449-95F5-B99E504BA245}" type="sibTrans" cxnId="{E808ADD4-25C8-5241-9CB4-56F66898B47D}">
      <dgm:prSet/>
      <dgm:spPr/>
      <dgm:t>
        <a:bodyPr/>
        <a:lstStyle/>
        <a:p>
          <a:endParaRPr lang="en-US"/>
        </a:p>
      </dgm:t>
    </dgm:pt>
    <dgm:pt modelId="{8079EA63-B1F1-E142-9D80-A1004DBE1CEC}">
      <dgm:prSet phldrT="[Text]" custT="1"/>
      <dgm:spPr/>
      <dgm:t>
        <a:bodyPr/>
        <a:lstStyle/>
        <a:p>
          <a:r>
            <a:rPr lang="en-US" sz="1400" dirty="0" smtClean="0"/>
            <a:t>Education</a:t>
          </a:r>
          <a:endParaRPr lang="en-US" sz="700" dirty="0"/>
        </a:p>
      </dgm:t>
    </dgm:pt>
    <dgm:pt modelId="{3D334277-4AC1-2345-B39C-AC90741F2EB8}" type="parTrans" cxnId="{992354B0-02E4-F342-83F2-5D318CEFB2A0}">
      <dgm:prSet/>
      <dgm:spPr/>
      <dgm:t>
        <a:bodyPr/>
        <a:lstStyle/>
        <a:p>
          <a:endParaRPr lang="en-US"/>
        </a:p>
      </dgm:t>
    </dgm:pt>
    <dgm:pt modelId="{1499F95E-2D66-654D-8659-CC71D4EDF2E9}" type="sibTrans" cxnId="{992354B0-02E4-F342-83F2-5D318CEFB2A0}">
      <dgm:prSet/>
      <dgm:spPr/>
      <dgm:t>
        <a:bodyPr/>
        <a:lstStyle/>
        <a:p>
          <a:endParaRPr lang="en-US"/>
        </a:p>
      </dgm:t>
    </dgm:pt>
    <dgm:pt modelId="{A70758F8-5B9D-B64C-9FA0-2A9E442AAC67}">
      <dgm:prSet custT="1"/>
      <dgm:spPr/>
      <dgm:t>
        <a:bodyPr/>
        <a:lstStyle/>
        <a:p>
          <a:r>
            <a:rPr lang="en-US" sz="1400" dirty="0" smtClean="0"/>
            <a:t>Commodities</a:t>
          </a:r>
          <a:endParaRPr lang="en-US" sz="700" dirty="0"/>
        </a:p>
      </dgm:t>
    </dgm:pt>
    <dgm:pt modelId="{1CC5C058-4BFA-8343-AE43-F94AAE209A98}" type="parTrans" cxnId="{59832E02-0147-3645-B395-DA532DCF845B}">
      <dgm:prSet/>
      <dgm:spPr/>
      <dgm:t>
        <a:bodyPr/>
        <a:lstStyle/>
        <a:p>
          <a:endParaRPr lang="en-US"/>
        </a:p>
      </dgm:t>
    </dgm:pt>
    <dgm:pt modelId="{2AEDF9BA-86E9-504F-A753-2011CD9D897E}" type="sibTrans" cxnId="{59832E02-0147-3645-B395-DA532DCF845B}">
      <dgm:prSet/>
      <dgm:spPr/>
      <dgm:t>
        <a:bodyPr/>
        <a:lstStyle/>
        <a:p>
          <a:endParaRPr lang="en-US"/>
        </a:p>
      </dgm:t>
    </dgm:pt>
    <dgm:pt modelId="{1A502955-D5BB-BA45-AB00-EA87BEFAE949}">
      <dgm:prSet/>
      <dgm:spPr/>
      <dgm:t>
        <a:bodyPr/>
        <a:lstStyle/>
        <a:p>
          <a:r>
            <a:rPr lang="en-US" dirty="0" smtClean="0"/>
            <a:t>Nutrition</a:t>
          </a:r>
        </a:p>
        <a:p>
          <a:endParaRPr lang="en-US" dirty="0"/>
        </a:p>
      </dgm:t>
    </dgm:pt>
    <dgm:pt modelId="{F1575C4E-972F-8F41-B1C1-04B0536E9EDF}" type="parTrans" cxnId="{F4AD1738-9B4E-924E-B26F-1CDD29872B7D}">
      <dgm:prSet/>
      <dgm:spPr/>
      <dgm:t>
        <a:bodyPr/>
        <a:lstStyle/>
        <a:p>
          <a:endParaRPr lang="en-US"/>
        </a:p>
      </dgm:t>
    </dgm:pt>
    <dgm:pt modelId="{B8A840FF-3F8B-344F-B9E8-AE330DEB850C}" type="sibTrans" cxnId="{F4AD1738-9B4E-924E-B26F-1CDD29872B7D}">
      <dgm:prSet/>
      <dgm:spPr/>
      <dgm:t>
        <a:bodyPr/>
        <a:lstStyle/>
        <a:p>
          <a:endParaRPr lang="en-US"/>
        </a:p>
      </dgm:t>
    </dgm:pt>
    <dgm:pt modelId="{C1E88B02-541B-794F-A4CF-016354221396}">
      <dgm:prSet phldrT="[Text]" custT="1"/>
      <dgm:spPr/>
      <dgm:t>
        <a:bodyPr/>
        <a:lstStyle/>
        <a:p>
          <a:r>
            <a:rPr lang="en-US" sz="1400" dirty="0" smtClean="0"/>
            <a:t>Malaria</a:t>
          </a:r>
          <a:endParaRPr lang="en-US" sz="700" dirty="0"/>
        </a:p>
      </dgm:t>
    </dgm:pt>
    <dgm:pt modelId="{40A33D9C-5CBD-3D46-A555-8F2FBF3BD17D}" type="parTrans" cxnId="{3A4B69E2-B9C3-8E43-9E99-0CEC70AD6515}">
      <dgm:prSet/>
      <dgm:spPr/>
      <dgm:t>
        <a:bodyPr/>
        <a:lstStyle/>
        <a:p>
          <a:endParaRPr lang="en-US"/>
        </a:p>
      </dgm:t>
    </dgm:pt>
    <dgm:pt modelId="{9CB87ACE-7D65-B546-B600-7DF8A5252AD5}" type="sibTrans" cxnId="{3A4B69E2-B9C3-8E43-9E99-0CEC70AD6515}">
      <dgm:prSet/>
      <dgm:spPr/>
      <dgm:t>
        <a:bodyPr/>
        <a:lstStyle/>
        <a:p>
          <a:endParaRPr lang="en-US"/>
        </a:p>
      </dgm:t>
    </dgm:pt>
    <dgm:pt modelId="{92EE814D-984D-5243-BDE5-33AADB292F76}" type="pres">
      <dgm:prSet presAssocID="{679D901C-8F73-5547-8DC0-5957D38B6635}" presName="Name0" presStyleCnt="0">
        <dgm:presLayoutVars>
          <dgm:chMax val="1"/>
          <dgm:chPref val="1"/>
        </dgm:presLayoutVars>
      </dgm:prSet>
      <dgm:spPr/>
      <dgm:t>
        <a:bodyPr/>
        <a:lstStyle/>
        <a:p>
          <a:endParaRPr lang="en-US"/>
        </a:p>
      </dgm:t>
    </dgm:pt>
    <dgm:pt modelId="{BE9D1652-2380-164D-8DD1-4C7F9C415767}" type="pres">
      <dgm:prSet presAssocID="{7303AAF1-10B6-0844-86A9-8E788B694E21}" presName="Parent" presStyleLbl="node0" presStyleIdx="0" presStyleCnt="1">
        <dgm:presLayoutVars>
          <dgm:chMax val="5"/>
          <dgm:chPref val="5"/>
        </dgm:presLayoutVars>
      </dgm:prSet>
      <dgm:spPr/>
      <dgm:t>
        <a:bodyPr/>
        <a:lstStyle/>
        <a:p>
          <a:endParaRPr lang="en-US"/>
        </a:p>
      </dgm:t>
    </dgm:pt>
    <dgm:pt modelId="{B9648732-5058-C94C-A444-216F4DCABACD}" type="pres">
      <dgm:prSet presAssocID="{7303AAF1-10B6-0844-86A9-8E788B694E21}" presName="Accent2" presStyleLbl="node1" presStyleIdx="0" presStyleCnt="19"/>
      <dgm:spPr/>
    </dgm:pt>
    <dgm:pt modelId="{7BB2B331-928D-1C46-8F33-E6EE6EC839B5}" type="pres">
      <dgm:prSet presAssocID="{7303AAF1-10B6-0844-86A9-8E788B694E21}" presName="Accent3" presStyleLbl="node1" presStyleIdx="1" presStyleCnt="19"/>
      <dgm:spPr/>
    </dgm:pt>
    <dgm:pt modelId="{5075BFC6-1B20-4742-A35A-F5FF8B4FB5DC}" type="pres">
      <dgm:prSet presAssocID="{7303AAF1-10B6-0844-86A9-8E788B694E21}" presName="Accent4" presStyleLbl="node1" presStyleIdx="2" presStyleCnt="19"/>
      <dgm:spPr/>
    </dgm:pt>
    <dgm:pt modelId="{AA1FD21D-EDE3-9D49-AFF3-84FF7E358E28}" type="pres">
      <dgm:prSet presAssocID="{7303AAF1-10B6-0844-86A9-8E788B694E21}" presName="Accent5" presStyleLbl="node1" presStyleIdx="3" presStyleCnt="19"/>
      <dgm:spPr/>
    </dgm:pt>
    <dgm:pt modelId="{54FEE44A-528E-8748-BE10-76A7E9A3DBDC}" type="pres">
      <dgm:prSet presAssocID="{7303AAF1-10B6-0844-86A9-8E788B694E21}" presName="Accent6" presStyleLbl="node1" presStyleIdx="4" presStyleCnt="19"/>
      <dgm:spPr/>
    </dgm:pt>
    <dgm:pt modelId="{C6340A5F-7464-5244-B322-E1B38BEFE560}" type="pres">
      <dgm:prSet presAssocID="{1A502955-D5BB-BA45-AB00-EA87BEFAE949}" presName="Child1" presStyleLbl="node1" presStyleIdx="5" presStyleCnt="19" custScaleX="114696" custScaleY="98036">
        <dgm:presLayoutVars>
          <dgm:chMax val="0"/>
          <dgm:chPref val="0"/>
        </dgm:presLayoutVars>
      </dgm:prSet>
      <dgm:spPr/>
      <dgm:t>
        <a:bodyPr/>
        <a:lstStyle/>
        <a:p>
          <a:endParaRPr lang="en-US"/>
        </a:p>
      </dgm:t>
    </dgm:pt>
    <dgm:pt modelId="{E985675E-CCD3-B245-9D38-8BA6124F1903}" type="pres">
      <dgm:prSet presAssocID="{1A502955-D5BB-BA45-AB00-EA87BEFAE949}" presName="Accent7" presStyleCnt="0"/>
      <dgm:spPr/>
    </dgm:pt>
    <dgm:pt modelId="{4E01644E-F55F-3148-B371-D4087E8DECB0}" type="pres">
      <dgm:prSet presAssocID="{1A502955-D5BB-BA45-AB00-EA87BEFAE949}" presName="AccentHold1" presStyleLbl="node1" presStyleIdx="6" presStyleCnt="19"/>
      <dgm:spPr/>
    </dgm:pt>
    <dgm:pt modelId="{32FA11F2-9A0C-154F-8EBA-F816A45A9825}" type="pres">
      <dgm:prSet presAssocID="{1A502955-D5BB-BA45-AB00-EA87BEFAE949}" presName="Accent8" presStyleCnt="0"/>
      <dgm:spPr/>
    </dgm:pt>
    <dgm:pt modelId="{8C15EE65-199C-C74B-A47D-CB10E604ED9E}" type="pres">
      <dgm:prSet presAssocID="{1A502955-D5BB-BA45-AB00-EA87BEFAE949}" presName="AccentHold2" presStyleLbl="node1" presStyleIdx="7" presStyleCnt="19"/>
      <dgm:spPr/>
    </dgm:pt>
    <dgm:pt modelId="{5BB71348-198E-8245-95EA-DA7FAAD35198}" type="pres">
      <dgm:prSet presAssocID="{93BE1182-55C9-CA4B-93B7-0A019C8F1A4E}" presName="Child2" presStyleLbl="node1" presStyleIdx="8" presStyleCnt="19">
        <dgm:presLayoutVars>
          <dgm:chMax val="0"/>
          <dgm:chPref val="0"/>
        </dgm:presLayoutVars>
      </dgm:prSet>
      <dgm:spPr/>
      <dgm:t>
        <a:bodyPr/>
        <a:lstStyle/>
        <a:p>
          <a:endParaRPr lang="en-US"/>
        </a:p>
      </dgm:t>
    </dgm:pt>
    <dgm:pt modelId="{29AB1783-D0F5-7941-8FA5-E1C5C6B40808}" type="pres">
      <dgm:prSet presAssocID="{93BE1182-55C9-CA4B-93B7-0A019C8F1A4E}" presName="Accent9" presStyleCnt="0"/>
      <dgm:spPr/>
    </dgm:pt>
    <dgm:pt modelId="{F60FD731-7F65-5349-8773-331EFBA9BB87}" type="pres">
      <dgm:prSet presAssocID="{93BE1182-55C9-CA4B-93B7-0A019C8F1A4E}" presName="AccentHold1" presStyleLbl="node1" presStyleIdx="9" presStyleCnt="19"/>
      <dgm:spPr/>
    </dgm:pt>
    <dgm:pt modelId="{E22DFA4E-E1FB-F440-A71A-49159093F309}" type="pres">
      <dgm:prSet presAssocID="{93BE1182-55C9-CA4B-93B7-0A019C8F1A4E}" presName="Accent10" presStyleCnt="0"/>
      <dgm:spPr/>
    </dgm:pt>
    <dgm:pt modelId="{09EB7E8A-1D57-F04F-B07F-06B608115F31}" type="pres">
      <dgm:prSet presAssocID="{93BE1182-55C9-CA4B-93B7-0A019C8F1A4E}" presName="AccentHold2" presStyleLbl="node1" presStyleIdx="10" presStyleCnt="19"/>
      <dgm:spPr/>
    </dgm:pt>
    <dgm:pt modelId="{77794AE3-AD3D-814D-8EC4-AC7BD23A9A43}" type="pres">
      <dgm:prSet presAssocID="{93BE1182-55C9-CA4B-93B7-0A019C8F1A4E}" presName="Accent11" presStyleCnt="0"/>
      <dgm:spPr/>
    </dgm:pt>
    <dgm:pt modelId="{AD12121C-B38B-BF49-A6CE-65B3BADB60DB}" type="pres">
      <dgm:prSet presAssocID="{93BE1182-55C9-CA4B-93B7-0A019C8F1A4E}" presName="AccentHold3" presStyleLbl="node1" presStyleIdx="11" presStyleCnt="19"/>
      <dgm:spPr/>
    </dgm:pt>
    <dgm:pt modelId="{23F71D44-2D05-BA4D-9751-A29956E03139}" type="pres">
      <dgm:prSet presAssocID="{A70758F8-5B9D-B64C-9FA0-2A9E442AAC67}" presName="Child3" presStyleLbl="node1" presStyleIdx="12" presStyleCnt="19" custScaleX="144120" custScaleY="143733">
        <dgm:presLayoutVars>
          <dgm:chMax val="0"/>
          <dgm:chPref val="0"/>
        </dgm:presLayoutVars>
      </dgm:prSet>
      <dgm:spPr/>
      <dgm:t>
        <a:bodyPr/>
        <a:lstStyle/>
        <a:p>
          <a:endParaRPr lang="en-US"/>
        </a:p>
      </dgm:t>
    </dgm:pt>
    <dgm:pt modelId="{A488C0F9-30B4-EE47-B5C2-6D5535BE38EE}" type="pres">
      <dgm:prSet presAssocID="{A70758F8-5B9D-B64C-9FA0-2A9E442AAC67}" presName="Accent12" presStyleCnt="0"/>
      <dgm:spPr/>
    </dgm:pt>
    <dgm:pt modelId="{B098D3BF-2AE1-C040-AFFE-72F907D45CEA}" type="pres">
      <dgm:prSet presAssocID="{A70758F8-5B9D-B64C-9FA0-2A9E442AAC67}" presName="AccentHold1" presStyleLbl="node1" presStyleIdx="13" presStyleCnt="19"/>
      <dgm:spPr/>
    </dgm:pt>
    <dgm:pt modelId="{25954134-B663-B14B-A75A-9B5B27C07A5E}" type="pres">
      <dgm:prSet presAssocID="{8079EA63-B1F1-E142-9D80-A1004DBE1CEC}" presName="Child4" presStyleLbl="node1" presStyleIdx="14" presStyleCnt="19" custScaleX="121635" custScaleY="131542">
        <dgm:presLayoutVars>
          <dgm:chMax val="0"/>
          <dgm:chPref val="0"/>
        </dgm:presLayoutVars>
      </dgm:prSet>
      <dgm:spPr/>
      <dgm:t>
        <a:bodyPr/>
        <a:lstStyle/>
        <a:p>
          <a:endParaRPr lang="en-US"/>
        </a:p>
      </dgm:t>
    </dgm:pt>
    <dgm:pt modelId="{79B1D683-A1E3-A349-9A80-7B9DFCA3B20F}" type="pres">
      <dgm:prSet presAssocID="{8079EA63-B1F1-E142-9D80-A1004DBE1CEC}" presName="Accent13" presStyleCnt="0"/>
      <dgm:spPr/>
    </dgm:pt>
    <dgm:pt modelId="{693EDF01-87E8-0F40-B3FD-461F7BD8FE29}" type="pres">
      <dgm:prSet presAssocID="{8079EA63-B1F1-E142-9D80-A1004DBE1CEC}" presName="AccentHold1" presStyleLbl="node1" presStyleIdx="15" presStyleCnt="19"/>
      <dgm:spPr/>
    </dgm:pt>
    <dgm:pt modelId="{ACA9DAC3-7B9C-AB4B-9BBE-63CCE19F97AC}" type="pres">
      <dgm:prSet presAssocID="{C1E88B02-541B-794F-A4CF-016354221396}" presName="Child5" presStyleLbl="node1" presStyleIdx="16" presStyleCnt="19">
        <dgm:presLayoutVars>
          <dgm:chMax val="0"/>
          <dgm:chPref val="0"/>
        </dgm:presLayoutVars>
      </dgm:prSet>
      <dgm:spPr/>
      <dgm:t>
        <a:bodyPr/>
        <a:lstStyle/>
        <a:p>
          <a:endParaRPr lang="en-US"/>
        </a:p>
      </dgm:t>
    </dgm:pt>
    <dgm:pt modelId="{E0E312FB-86D5-134A-B0CA-BD492BC07116}" type="pres">
      <dgm:prSet presAssocID="{C1E88B02-541B-794F-A4CF-016354221396}" presName="Accent15" presStyleCnt="0"/>
      <dgm:spPr/>
    </dgm:pt>
    <dgm:pt modelId="{FBE9F76C-EDB4-A246-A715-15CDFBB4E1E0}" type="pres">
      <dgm:prSet presAssocID="{C1E88B02-541B-794F-A4CF-016354221396}" presName="AccentHold2" presStyleLbl="node1" presStyleIdx="17" presStyleCnt="19"/>
      <dgm:spPr/>
    </dgm:pt>
    <dgm:pt modelId="{13427E23-36B5-264F-A6E0-A0CD9A034514}" type="pres">
      <dgm:prSet presAssocID="{C1E88B02-541B-794F-A4CF-016354221396}" presName="Accent16" presStyleCnt="0"/>
      <dgm:spPr/>
    </dgm:pt>
    <dgm:pt modelId="{4B1045D1-EDEF-F04D-AC08-7C7201802B31}" type="pres">
      <dgm:prSet presAssocID="{C1E88B02-541B-794F-A4CF-016354221396}" presName="AccentHold3" presStyleLbl="node1" presStyleIdx="18" presStyleCnt="19"/>
      <dgm:spPr/>
    </dgm:pt>
  </dgm:ptLst>
  <dgm:cxnLst>
    <dgm:cxn modelId="{561FCF54-A7C7-D74D-9221-509DE24189FE}" type="presOf" srcId="{A70758F8-5B9D-B64C-9FA0-2A9E442AAC67}" destId="{23F71D44-2D05-BA4D-9751-A29956E03139}" srcOrd="0" destOrd="0" presId="urn:microsoft.com/office/officeart/2009/3/layout/CircleRelationship"/>
    <dgm:cxn modelId="{427193AA-2757-8B4C-B446-15590F2E2ADA}" type="presOf" srcId="{7303AAF1-10B6-0844-86A9-8E788B694E21}" destId="{BE9D1652-2380-164D-8DD1-4C7F9C415767}" srcOrd="0" destOrd="0" presId="urn:microsoft.com/office/officeart/2009/3/layout/CircleRelationship"/>
    <dgm:cxn modelId="{59832E02-0147-3645-B395-DA532DCF845B}" srcId="{7303AAF1-10B6-0844-86A9-8E788B694E21}" destId="{A70758F8-5B9D-B64C-9FA0-2A9E442AAC67}" srcOrd="2" destOrd="0" parTransId="{1CC5C058-4BFA-8343-AE43-F94AAE209A98}" sibTransId="{2AEDF9BA-86E9-504F-A753-2011CD9D897E}"/>
    <dgm:cxn modelId="{457E6C99-93BD-004D-9D11-63C2E9B35555}" type="presOf" srcId="{679D901C-8F73-5547-8DC0-5957D38B6635}" destId="{92EE814D-984D-5243-BDE5-33AADB292F76}" srcOrd="0" destOrd="0" presId="urn:microsoft.com/office/officeart/2009/3/layout/CircleRelationship"/>
    <dgm:cxn modelId="{3A4B69E2-B9C3-8E43-9E99-0CEC70AD6515}" srcId="{7303AAF1-10B6-0844-86A9-8E788B694E21}" destId="{C1E88B02-541B-794F-A4CF-016354221396}" srcOrd="4" destOrd="0" parTransId="{40A33D9C-5CBD-3D46-A555-8F2FBF3BD17D}" sibTransId="{9CB87ACE-7D65-B546-B600-7DF8A5252AD5}"/>
    <dgm:cxn modelId="{F4AD1738-9B4E-924E-B26F-1CDD29872B7D}" srcId="{7303AAF1-10B6-0844-86A9-8E788B694E21}" destId="{1A502955-D5BB-BA45-AB00-EA87BEFAE949}" srcOrd="0" destOrd="0" parTransId="{F1575C4E-972F-8F41-B1C1-04B0536E9EDF}" sibTransId="{B8A840FF-3F8B-344F-B9E8-AE330DEB850C}"/>
    <dgm:cxn modelId="{23478325-C65B-9D4C-B6F5-63813D71FCEA}" type="presOf" srcId="{C1E88B02-541B-794F-A4CF-016354221396}" destId="{ACA9DAC3-7B9C-AB4B-9BBE-63CCE19F97AC}" srcOrd="0" destOrd="0" presId="urn:microsoft.com/office/officeart/2009/3/layout/CircleRelationship"/>
    <dgm:cxn modelId="{839F671A-56DE-674A-8492-972ECF3349E2}" type="presOf" srcId="{1A502955-D5BB-BA45-AB00-EA87BEFAE949}" destId="{C6340A5F-7464-5244-B322-E1B38BEFE560}" srcOrd="0" destOrd="0" presId="urn:microsoft.com/office/officeart/2009/3/layout/CircleRelationship"/>
    <dgm:cxn modelId="{58A3E35C-26A0-824F-A288-CAB40D0D5145}" type="presOf" srcId="{93BE1182-55C9-CA4B-93B7-0A019C8F1A4E}" destId="{5BB71348-198E-8245-95EA-DA7FAAD35198}" srcOrd="0" destOrd="0" presId="urn:microsoft.com/office/officeart/2009/3/layout/CircleRelationship"/>
    <dgm:cxn modelId="{F00AA3AA-781F-E64B-A820-8E69124F0AFA}" srcId="{679D901C-8F73-5547-8DC0-5957D38B6635}" destId="{7303AAF1-10B6-0844-86A9-8E788B694E21}" srcOrd="0" destOrd="0" parTransId="{86C0A818-0173-E541-8095-4FB797C0FEE9}" sibTransId="{91EE8806-CD3D-3340-8330-388CC0BE4347}"/>
    <dgm:cxn modelId="{E808ADD4-25C8-5241-9CB4-56F66898B47D}" srcId="{7303AAF1-10B6-0844-86A9-8E788B694E21}" destId="{93BE1182-55C9-CA4B-93B7-0A019C8F1A4E}" srcOrd="1" destOrd="0" parTransId="{8ADF5AC0-6BD1-2241-A270-16A2939CE33C}" sibTransId="{AD4A7528-D5B0-3449-95F5-B99E504BA245}"/>
    <dgm:cxn modelId="{4DBDE5E0-CD8F-724A-8B61-7793BD74EC52}" type="presOf" srcId="{8079EA63-B1F1-E142-9D80-A1004DBE1CEC}" destId="{25954134-B663-B14B-A75A-9B5B27C07A5E}" srcOrd="0" destOrd="0" presId="urn:microsoft.com/office/officeart/2009/3/layout/CircleRelationship"/>
    <dgm:cxn modelId="{992354B0-02E4-F342-83F2-5D318CEFB2A0}" srcId="{7303AAF1-10B6-0844-86A9-8E788B694E21}" destId="{8079EA63-B1F1-E142-9D80-A1004DBE1CEC}" srcOrd="3" destOrd="0" parTransId="{3D334277-4AC1-2345-B39C-AC90741F2EB8}" sibTransId="{1499F95E-2D66-654D-8659-CC71D4EDF2E9}"/>
    <dgm:cxn modelId="{08D740FB-565E-D741-89C4-E09341E0763F}" type="presParOf" srcId="{92EE814D-984D-5243-BDE5-33AADB292F76}" destId="{BE9D1652-2380-164D-8DD1-4C7F9C415767}" srcOrd="0" destOrd="0" presId="urn:microsoft.com/office/officeart/2009/3/layout/CircleRelationship"/>
    <dgm:cxn modelId="{1A63240B-5F4E-6A4E-AE6F-228B435E39B2}" type="presParOf" srcId="{92EE814D-984D-5243-BDE5-33AADB292F76}" destId="{B9648732-5058-C94C-A444-216F4DCABACD}" srcOrd="1" destOrd="0" presId="urn:microsoft.com/office/officeart/2009/3/layout/CircleRelationship"/>
    <dgm:cxn modelId="{9E3426B6-A3D1-A84F-BC60-0FEB7B423592}" type="presParOf" srcId="{92EE814D-984D-5243-BDE5-33AADB292F76}" destId="{7BB2B331-928D-1C46-8F33-E6EE6EC839B5}" srcOrd="2" destOrd="0" presId="urn:microsoft.com/office/officeart/2009/3/layout/CircleRelationship"/>
    <dgm:cxn modelId="{05466478-0F5F-1442-937C-4DAE92700CF3}" type="presParOf" srcId="{92EE814D-984D-5243-BDE5-33AADB292F76}" destId="{5075BFC6-1B20-4742-A35A-F5FF8B4FB5DC}" srcOrd="3" destOrd="0" presId="urn:microsoft.com/office/officeart/2009/3/layout/CircleRelationship"/>
    <dgm:cxn modelId="{74BCA5DE-2115-CE4F-8E42-C8E96D960049}" type="presParOf" srcId="{92EE814D-984D-5243-BDE5-33AADB292F76}" destId="{AA1FD21D-EDE3-9D49-AFF3-84FF7E358E28}" srcOrd="4" destOrd="0" presId="urn:microsoft.com/office/officeart/2009/3/layout/CircleRelationship"/>
    <dgm:cxn modelId="{511E8D99-CDC9-8641-B5DE-6BBF37C02A43}" type="presParOf" srcId="{92EE814D-984D-5243-BDE5-33AADB292F76}" destId="{54FEE44A-528E-8748-BE10-76A7E9A3DBDC}" srcOrd="5" destOrd="0" presId="urn:microsoft.com/office/officeart/2009/3/layout/CircleRelationship"/>
    <dgm:cxn modelId="{9A9EAED1-E953-AA4F-B286-7C443D7A2E3B}" type="presParOf" srcId="{92EE814D-984D-5243-BDE5-33AADB292F76}" destId="{C6340A5F-7464-5244-B322-E1B38BEFE560}" srcOrd="6" destOrd="0" presId="urn:microsoft.com/office/officeart/2009/3/layout/CircleRelationship"/>
    <dgm:cxn modelId="{ED2A544C-1ED2-8445-8203-90D31D189EFF}" type="presParOf" srcId="{92EE814D-984D-5243-BDE5-33AADB292F76}" destId="{E985675E-CCD3-B245-9D38-8BA6124F1903}" srcOrd="7" destOrd="0" presId="urn:microsoft.com/office/officeart/2009/3/layout/CircleRelationship"/>
    <dgm:cxn modelId="{8A2A0FD8-BB44-3F4C-88BA-1AE5710DC48C}" type="presParOf" srcId="{E985675E-CCD3-B245-9D38-8BA6124F1903}" destId="{4E01644E-F55F-3148-B371-D4087E8DECB0}" srcOrd="0" destOrd="0" presId="urn:microsoft.com/office/officeart/2009/3/layout/CircleRelationship"/>
    <dgm:cxn modelId="{1032189B-B7B6-D843-B1ED-44EFB6CB4DD0}" type="presParOf" srcId="{92EE814D-984D-5243-BDE5-33AADB292F76}" destId="{32FA11F2-9A0C-154F-8EBA-F816A45A9825}" srcOrd="8" destOrd="0" presId="urn:microsoft.com/office/officeart/2009/3/layout/CircleRelationship"/>
    <dgm:cxn modelId="{4A560726-0BBE-BF42-8F9A-A23F79D6B0FC}" type="presParOf" srcId="{32FA11F2-9A0C-154F-8EBA-F816A45A9825}" destId="{8C15EE65-199C-C74B-A47D-CB10E604ED9E}" srcOrd="0" destOrd="0" presId="urn:microsoft.com/office/officeart/2009/3/layout/CircleRelationship"/>
    <dgm:cxn modelId="{3F5CD018-E884-0B42-83FE-2184C9EDE5BE}" type="presParOf" srcId="{92EE814D-984D-5243-BDE5-33AADB292F76}" destId="{5BB71348-198E-8245-95EA-DA7FAAD35198}" srcOrd="9" destOrd="0" presId="urn:microsoft.com/office/officeart/2009/3/layout/CircleRelationship"/>
    <dgm:cxn modelId="{6D14D179-5F3D-2940-BD60-F2B3861A62F8}" type="presParOf" srcId="{92EE814D-984D-5243-BDE5-33AADB292F76}" destId="{29AB1783-D0F5-7941-8FA5-E1C5C6B40808}" srcOrd="10" destOrd="0" presId="urn:microsoft.com/office/officeart/2009/3/layout/CircleRelationship"/>
    <dgm:cxn modelId="{16F6CB9F-B400-764E-BA2B-08F896F03ED4}" type="presParOf" srcId="{29AB1783-D0F5-7941-8FA5-E1C5C6B40808}" destId="{F60FD731-7F65-5349-8773-331EFBA9BB87}" srcOrd="0" destOrd="0" presId="urn:microsoft.com/office/officeart/2009/3/layout/CircleRelationship"/>
    <dgm:cxn modelId="{C6F628C2-F165-7144-A82B-82DFE15D5CFF}" type="presParOf" srcId="{92EE814D-984D-5243-BDE5-33AADB292F76}" destId="{E22DFA4E-E1FB-F440-A71A-49159093F309}" srcOrd="11" destOrd="0" presId="urn:microsoft.com/office/officeart/2009/3/layout/CircleRelationship"/>
    <dgm:cxn modelId="{58C0D3F7-0B0F-0946-9AC3-7724FB7EC156}" type="presParOf" srcId="{E22DFA4E-E1FB-F440-A71A-49159093F309}" destId="{09EB7E8A-1D57-F04F-B07F-06B608115F31}" srcOrd="0" destOrd="0" presId="urn:microsoft.com/office/officeart/2009/3/layout/CircleRelationship"/>
    <dgm:cxn modelId="{377EB7FA-355F-AE49-AAD1-0D44C4E1E8FE}" type="presParOf" srcId="{92EE814D-984D-5243-BDE5-33AADB292F76}" destId="{77794AE3-AD3D-814D-8EC4-AC7BD23A9A43}" srcOrd="12" destOrd="0" presId="urn:microsoft.com/office/officeart/2009/3/layout/CircleRelationship"/>
    <dgm:cxn modelId="{75823E8A-4014-7349-A2F5-E5A1E8862E56}" type="presParOf" srcId="{77794AE3-AD3D-814D-8EC4-AC7BD23A9A43}" destId="{AD12121C-B38B-BF49-A6CE-65B3BADB60DB}" srcOrd="0" destOrd="0" presId="urn:microsoft.com/office/officeart/2009/3/layout/CircleRelationship"/>
    <dgm:cxn modelId="{ABE05F9B-E5C0-454B-82DD-B6A41844D859}" type="presParOf" srcId="{92EE814D-984D-5243-BDE5-33AADB292F76}" destId="{23F71D44-2D05-BA4D-9751-A29956E03139}" srcOrd="13" destOrd="0" presId="urn:microsoft.com/office/officeart/2009/3/layout/CircleRelationship"/>
    <dgm:cxn modelId="{514961A1-EAF4-7046-A369-71F120E1C45B}" type="presParOf" srcId="{92EE814D-984D-5243-BDE5-33AADB292F76}" destId="{A488C0F9-30B4-EE47-B5C2-6D5535BE38EE}" srcOrd="14" destOrd="0" presId="urn:microsoft.com/office/officeart/2009/3/layout/CircleRelationship"/>
    <dgm:cxn modelId="{58ED5FA3-D644-7346-B2F4-6B86E6796172}" type="presParOf" srcId="{A488C0F9-30B4-EE47-B5C2-6D5535BE38EE}" destId="{B098D3BF-2AE1-C040-AFFE-72F907D45CEA}" srcOrd="0" destOrd="0" presId="urn:microsoft.com/office/officeart/2009/3/layout/CircleRelationship"/>
    <dgm:cxn modelId="{7D886B8A-016F-7A4D-B7F5-E37B8368C596}" type="presParOf" srcId="{92EE814D-984D-5243-BDE5-33AADB292F76}" destId="{25954134-B663-B14B-A75A-9B5B27C07A5E}" srcOrd="15" destOrd="0" presId="urn:microsoft.com/office/officeart/2009/3/layout/CircleRelationship"/>
    <dgm:cxn modelId="{8AF781B0-BF02-DF4E-8C38-CE1BB00196A4}" type="presParOf" srcId="{92EE814D-984D-5243-BDE5-33AADB292F76}" destId="{79B1D683-A1E3-A349-9A80-7B9DFCA3B20F}" srcOrd="16" destOrd="0" presId="urn:microsoft.com/office/officeart/2009/3/layout/CircleRelationship"/>
    <dgm:cxn modelId="{4CF17FB3-D0AD-8F43-BAF6-10072D3E08D6}" type="presParOf" srcId="{79B1D683-A1E3-A349-9A80-7B9DFCA3B20F}" destId="{693EDF01-87E8-0F40-B3FD-461F7BD8FE29}" srcOrd="0" destOrd="0" presId="urn:microsoft.com/office/officeart/2009/3/layout/CircleRelationship"/>
    <dgm:cxn modelId="{A6508229-73BE-C745-B875-66C2DA5A7448}" type="presParOf" srcId="{92EE814D-984D-5243-BDE5-33AADB292F76}" destId="{ACA9DAC3-7B9C-AB4B-9BBE-63CCE19F97AC}" srcOrd="17" destOrd="0" presId="urn:microsoft.com/office/officeart/2009/3/layout/CircleRelationship"/>
    <dgm:cxn modelId="{7D1D5576-A87D-D043-BFBD-47A5C75D32EC}" type="presParOf" srcId="{92EE814D-984D-5243-BDE5-33AADB292F76}" destId="{E0E312FB-86D5-134A-B0CA-BD492BC07116}" srcOrd="18" destOrd="0" presId="urn:microsoft.com/office/officeart/2009/3/layout/CircleRelationship"/>
    <dgm:cxn modelId="{F0E65393-DBE9-5447-A00B-05D7906029CF}" type="presParOf" srcId="{E0E312FB-86D5-134A-B0CA-BD492BC07116}" destId="{FBE9F76C-EDB4-A246-A715-15CDFBB4E1E0}" srcOrd="0" destOrd="0" presId="urn:microsoft.com/office/officeart/2009/3/layout/CircleRelationship"/>
    <dgm:cxn modelId="{0A422603-6331-6D4C-97C5-37662974A074}" type="presParOf" srcId="{92EE814D-984D-5243-BDE5-33AADB292F76}" destId="{13427E23-36B5-264F-A6E0-A0CD9A034514}" srcOrd="19" destOrd="0" presId="urn:microsoft.com/office/officeart/2009/3/layout/CircleRelationship"/>
    <dgm:cxn modelId="{B01BDE1F-A29A-DE46-8ADF-4FEAC46D9F08}" type="presParOf" srcId="{13427E23-36B5-264F-A6E0-A0CD9A034514}" destId="{4B1045D1-EDEF-F04D-AC08-7C7201802B31}"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788216-5386-5A43-8D8B-56D114934A20}" type="doc">
      <dgm:prSet loTypeId="urn:microsoft.com/office/officeart/2009/3/layout/PhasedProcess" loCatId="" qsTypeId="urn:microsoft.com/office/officeart/2005/8/quickstyle/simple4" qsCatId="simple" csTypeId="urn:microsoft.com/office/officeart/2005/8/colors/accent1_2" csCatId="accent1" phldr="1"/>
      <dgm:spPr/>
      <dgm:t>
        <a:bodyPr/>
        <a:lstStyle/>
        <a:p>
          <a:endParaRPr lang="en-US"/>
        </a:p>
      </dgm:t>
    </dgm:pt>
    <dgm:pt modelId="{95F2CC89-C47A-CA4C-8AE2-E49163BBEC6D}">
      <dgm:prSet phldrT="[Text]"/>
      <dgm:spPr/>
      <dgm:t>
        <a:bodyPr/>
        <a:lstStyle/>
        <a:p>
          <a:r>
            <a:rPr lang="en-US" dirty="0" smtClean="0"/>
            <a:t>Cohort Attributes</a:t>
          </a:r>
        </a:p>
        <a:p>
          <a:r>
            <a:rPr lang="en-US" dirty="0" smtClean="0"/>
            <a:t>(Girls 12-18)</a:t>
          </a:r>
          <a:endParaRPr lang="en-US" dirty="0"/>
        </a:p>
      </dgm:t>
    </dgm:pt>
    <dgm:pt modelId="{34D2599B-F247-E24E-A2E0-C0F4BB171F3B}" type="parTrans" cxnId="{EAFDF066-D3EC-AF46-BE94-FAC31F61D7EC}">
      <dgm:prSet/>
      <dgm:spPr/>
      <dgm:t>
        <a:bodyPr/>
        <a:lstStyle/>
        <a:p>
          <a:endParaRPr lang="en-US"/>
        </a:p>
      </dgm:t>
    </dgm:pt>
    <dgm:pt modelId="{ACDE7E81-0542-8044-A55B-6835F719B481}" type="sibTrans" cxnId="{EAFDF066-D3EC-AF46-BE94-FAC31F61D7EC}">
      <dgm:prSet/>
      <dgm:spPr/>
      <dgm:t>
        <a:bodyPr/>
        <a:lstStyle/>
        <a:p>
          <a:endParaRPr lang="en-US"/>
        </a:p>
      </dgm:t>
    </dgm:pt>
    <dgm:pt modelId="{95F77AA6-03D3-6A4A-8360-2246AF47D78E}">
      <dgm:prSet phldrT="[Text]"/>
      <dgm:spPr/>
      <dgm:t>
        <a:bodyPr/>
        <a:lstStyle/>
        <a:p>
          <a:r>
            <a:rPr lang="en-US" dirty="0" smtClean="0"/>
            <a:t>Youth</a:t>
          </a:r>
          <a:endParaRPr lang="en-US" dirty="0"/>
        </a:p>
      </dgm:t>
    </dgm:pt>
    <dgm:pt modelId="{B88D0F54-7609-1344-B837-FA8A7F7614FA}" type="parTrans" cxnId="{5F3043BA-123E-FA4A-A551-86005071489E}">
      <dgm:prSet/>
      <dgm:spPr/>
      <dgm:t>
        <a:bodyPr/>
        <a:lstStyle/>
        <a:p>
          <a:endParaRPr lang="en-US"/>
        </a:p>
      </dgm:t>
    </dgm:pt>
    <dgm:pt modelId="{7E6FB57C-F039-2E4B-85D6-0E20B39103C9}" type="sibTrans" cxnId="{5F3043BA-123E-FA4A-A551-86005071489E}">
      <dgm:prSet/>
      <dgm:spPr/>
      <dgm:t>
        <a:bodyPr/>
        <a:lstStyle/>
        <a:p>
          <a:endParaRPr lang="en-US"/>
        </a:p>
      </dgm:t>
    </dgm:pt>
    <dgm:pt modelId="{1B8F43D9-1157-FC45-897A-F8BD2E86A29B}">
      <dgm:prSet phldrT="[Text]"/>
      <dgm:spPr/>
      <dgm:t>
        <a:bodyPr/>
        <a:lstStyle/>
        <a:p>
          <a:r>
            <a:rPr lang="en-US" dirty="0" smtClean="0"/>
            <a:t>Female</a:t>
          </a:r>
          <a:endParaRPr lang="en-US" dirty="0"/>
        </a:p>
      </dgm:t>
    </dgm:pt>
    <dgm:pt modelId="{2AFF6E25-DE96-584C-98B2-6596E432828D}" type="parTrans" cxnId="{EAE0745B-40B5-3F42-A8A8-6F57EA6BADE9}">
      <dgm:prSet/>
      <dgm:spPr/>
      <dgm:t>
        <a:bodyPr/>
        <a:lstStyle/>
        <a:p>
          <a:endParaRPr lang="en-US"/>
        </a:p>
      </dgm:t>
    </dgm:pt>
    <dgm:pt modelId="{213CB63D-320E-0C49-91DF-FFCB28ADC471}" type="sibTrans" cxnId="{EAE0745B-40B5-3F42-A8A8-6F57EA6BADE9}">
      <dgm:prSet/>
      <dgm:spPr/>
      <dgm:t>
        <a:bodyPr/>
        <a:lstStyle/>
        <a:p>
          <a:endParaRPr lang="en-US"/>
        </a:p>
      </dgm:t>
    </dgm:pt>
    <dgm:pt modelId="{674E79F4-AAB2-6546-BA5E-25DE8E2B5701}">
      <dgm:prSet phldrT="[Text]"/>
      <dgm:spPr/>
      <dgm:t>
        <a:bodyPr/>
        <a:lstStyle/>
        <a:p>
          <a:r>
            <a:rPr lang="en-US" dirty="0" smtClean="0"/>
            <a:t>Pregnant</a:t>
          </a:r>
          <a:endParaRPr lang="en-US" dirty="0"/>
        </a:p>
      </dgm:t>
    </dgm:pt>
    <dgm:pt modelId="{28FE7B5C-AD19-024C-B480-4A5BF3F6C970}" type="parTrans" cxnId="{166171AE-8E2A-D346-B1DC-184B2FDE8499}">
      <dgm:prSet/>
      <dgm:spPr/>
      <dgm:t>
        <a:bodyPr/>
        <a:lstStyle/>
        <a:p>
          <a:endParaRPr lang="en-US"/>
        </a:p>
      </dgm:t>
    </dgm:pt>
    <dgm:pt modelId="{827A49A2-5137-E842-83A5-8FE3CBF33A75}" type="sibTrans" cxnId="{166171AE-8E2A-D346-B1DC-184B2FDE8499}">
      <dgm:prSet/>
      <dgm:spPr/>
      <dgm:t>
        <a:bodyPr/>
        <a:lstStyle/>
        <a:p>
          <a:endParaRPr lang="en-US"/>
        </a:p>
      </dgm:t>
    </dgm:pt>
    <dgm:pt modelId="{AC652458-4843-F245-98E8-3C468B872BF7}">
      <dgm:prSet phldrT="[Text]"/>
      <dgm:spPr/>
      <dgm:t>
        <a:bodyPr/>
        <a:lstStyle/>
        <a:p>
          <a:r>
            <a:rPr lang="en-US" dirty="0" smtClean="0"/>
            <a:t>Selected Sector / Intervention	</a:t>
          </a:r>
          <a:endParaRPr lang="en-US" dirty="0"/>
        </a:p>
      </dgm:t>
    </dgm:pt>
    <dgm:pt modelId="{232C5B15-0E87-484D-94C3-DACF5376056F}" type="parTrans" cxnId="{F76EE837-D002-0445-8704-1B0640A37315}">
      <dgm:prSet/>
      <dgm:spPr/>
      <dgm:t>
        <a:bodyPr/>
        <a:lstStyle/>
        <a:p>
          <a:endParaRPr lang="en-US"/>
        </a:p>
      </dgm:t>
    </dgm:pt>
    <dgm:pt modelId="{957040C2-FE23-AE43-AD71-7FF6B818C408}" type="sibTrans" cxnId="{F76EE837-D002-0445-8704-1B0640A37315}">
      <dgm:prSet/>
      <dgm:spPr/>
      <dgm:t>
        <a:bodyPr/>
        <a:lstStyle/>
        <a:p>
          <a:endParaRPr lang="en-US"/>
        </a:p>
      </dgm:t>
    </dgm:pt>
    <dgm:pt modelId="{46540666-30E0-5C47-9120-C667ECF35FC9}">
      <dgm:prSet phldrT="[Text]"/>
      <dgm:spPr/>
      <dgm:t>
        <a:bodyPr/>
        <a:lstStyle/>
        <a:p>
          <a:r>
            <a:rPr lang="en-US" dirty="0" smtClean="0"/>
            <a:t>Transportation /Access</a:t>
          </a:r>
          <a:endParaRPr lang="en-US" dirty="0"/>
        </a:p>
      </dgm:t>
    </dgm:pt>
    <dgm:pt modelId="{0A296CFA-D0C1-E144-A19D-50FD90437E07}" type="parTrans" cxnId="{90F4748F-7CAE-F243-ABDD-48019723B477}">
      <dgm:prSet/>
      <dgm:spPr/>
      <dgm:t>
        <a:bodyPr/>
        <a:lstStyle/>
        <a:p>
          <a:endParaRPr lang="en-US"/>
        </a:p>
      </dgm:t>
    </dgm:pt>
    <dgm:pt modelId="{468FDAA7-C62F-8540-8B2E-45EA77202B32}" type="sibTrans" cxnId="{90F4748F-7CAE-F243-ABDD-48019723B477}">
      <dgm:prSet/>
      <dgm:spPr/>
      <dgm:t>
        <a:bodyPr/>
        <a:lstStyle/>
        <a:p>
          <a:endParaRPr lang="en-US"/>
        </a:p>
      </dgm:t>
    </dgm:pt>
    <dgm:pt modelId="{A523E89F-FBD0-8244-85B5-DF0CBADF01FB}">
      <dgm:prSet phldrT="[Text]"/>
      <dgm:spPr/>
      <dgm:t>
        <a:bodyPr/>
        <a:lstStyle/>
        <a:p>
          <a:r>
            <a:rPr lang="en-US" dirty="0" smtClean="0"/>
            <a:t>Health/PMCT</a:t>
          </a:r>
          <a:endParaRPr lang="en-US" dirty="0"/>
        </a:p>
      </dgm:t>
    </dgm:pt>
    <dgm:pt modelId="{2B075717-36A7-D341-8359-97CE6BF9F0E8}" type="parTrans" cxnId="{03949927-2488-624D-BD4A-CF7829BF3197}">
      <dgm:prSet/>
      <dgm:spPr/>
      <dgm:t>
        <a:bodyPr/>
        <a:lstStyle/>
        <a:p>
          <a:endParaRPr lang="en-US"/>
        </a:p>
      </dgm:t>
    </dgm:pt>
    <dgm:pt modelId="{B1D71F6E-16CC-2F4C-A9D1-DB28CEFFE4F4}" type="sibTrans" cxnId="{03949927-2488-624D-BD4A-CF7829BF3197}">
      <dgm:prSet/>
      <dgm:spPr/>
      <dgm:t>
        <a:bodyPr/>
        <a:lstStyle/>
        <a:p>
          <a:endParaRPr lang="en-US"/>
        </a:p>
      </dgm:t>
    </dgm:pt>
    <dgm:pt modelId="{3FFFAE23-8CB2-8443-AFB4-858E9AA4261E}">
      <dgm:prSet phldrT="[Text]"/>
      <dgm:spPr/>
      <dgm:t>
        <a:bodyPr/>
        <a:lstStyle/>
        <a:p>
          <a:r>
            <a:rPr lang="en-US" dirty="0" smtClean="0"/>
            <a:t>Resource Mix/Program Envelope</a:t>
          </a:r>
        </a:p>
      </dgm:t>
    </dgm:pt>
    <dgm:pt modelId="{78332A19-1481-4644-A7A8-644AD4C19B4D}" type="parTrans" cxnId="{7CFADD34-D554-B149-BDFF-609F1BD22B45}">
      <dgm:prSet/>
      <dgm:spPr/>
      <dgm:t>
        <a:bodyPr/>
        <a:lstStyle/>
        <a:p>
          <a:endParaRPr lang="en-US"/>
        </a:p>
      </dgm:t>
    </dgm:pt>
    <dgm:pt modelId="{F0BCF283-359C-5C42-89A9-6111A59173A0}" type="sibTrans" cxnId="{7CFADD34-D554-B149-BDFF-609F1BD22B45}">
      <dgm:prSet/>
      <dgm:spPr/>
      <dgm:t>
        <a:bodyPr/>
        <a:lstStyle/>
        <a:p>
          <a:endParaRPr lang="en-US"/>
        </a:p>
      </dgm:t>
    </dgm:pt>
    <dgm:pt modelId="{AB75929B-7424-BA49-BB12-54B283212CAE}">
      <dgm:prSet phldrT="[Text]"/>
      <dgm:spPr/>
      <dgm:t>
        <a:bodyPr/>
        <a:lstStyle/>
        <a:p>
          <a:r>
            <a:rPr lang="en-US" dirty="0" smtClean="0"/>
            <a:t>Public Health and Wellness Social Protection Planning</a:t>
          </a:r>
          <a:endParaRPr lang="en-US" dirty="0"/>
        </a:p>
      </dgm:t>
    </dgm:pt>
    <dgm:pt modelId="{B5FF9A9B-8D47-CB4C-8D45-43CA8E24104C}" type="parTrans" cxnId="{0452CD19-03C2-F04D-BE75-F1E961C1C29E}">
      <dgm:prSet/>
      <dgm:spPr/>
      <dgm:t>
        <a:bodyPr/>
        <a:lstStyle/>
        <a:p>
          <a:endParaRPr lang="en-US"/>
        </a:p>
      </dgm:t>
    </dgm:pt>
    <dgm:pt modelId="{F8866CC7-36D5-3043-AB75-917CD0947668}" type="sibTrans" cxnId="{0452CD19-03C2-F04D-BE75-F1E961C1C29E}">
      <dgm:prSet/>
      <dgm:spPr/>
      <dgm:t>
        <a:bodyPr/>
        <a:lstStyle/>
        <a:p>
          <a:endParaRPr lang="en-US"/>
        </a:p>
      </dgm:t>
    </dgm:pt>
    <dgm:pt modelId="{727FD65D-7DA5-844D-92A7-5241976A92FB}">
      <dgm:prSet/>
      <dgm:spPr/>
      <dgm:t>
        <a:bodyPr/>
        <a:lstStyle/>
        <a:p>
          <a:r>
            <a:rPr lang="en-US" dirty="0" smtClean="0"/>
            <a:t>HIV +</a:t>
          </a:r>
          <a:endParaRPr lang="en-US" dirty="0"/>
        </a:p>
      </dgm:t>
    </dgm:pt>
    <dgm:pt modelId="{E62B68E3-0AE4-D54D-9EA7-1FFA41CAF794}" type="parTrans" cxnId="{250EBE72-9F34-5C4E-969E-42B083724D2C}">
      <dgm:prSet/>
      <dgm:spPr/>
      <dgm:t>
        <a:bodyPr/>
        <a:lstStyle/>
        <a:p>
          <a:endParaRPr lang="en-US"/>
        </a:p>
      </dgm:t>
    </dgm:pt>
    <dgm:pt modelId="{D358F8FD-6246-934C-9860-30CA0795DDA5}" type="sibTrans" cxnId="{250EBE72-9F34-5C4E-969E-42B083724D2C}">
      <dgm:prSet/>
      <dgm:spPr/>
      <dgm:t>
        <a:bodyPr/>
        <a:lstStyle/>
        <a:p>
          <a:endParaRPr lang="en-US"/>
        </a:p>
      </dgm:t>
    </dgm:pt>
    <dgm:pt modelId="{4E38D2FA-EC1E-FC46-A348-8C4E6187599F}">
      <dgm:prSet/>
      <dgm:spPr/>
      <dgm:t>
        <a:bodyPr/>
        <a:lstStyle/>
        <a:p>
          <a:r>
            <a:rPr lang="en-US" dirty="0" smtClean="0"/>
            <a:t>Agriculture/Food  Nutrition</a:t>
          </a:r>
          <a:endParaRPr lang="en-US" dirty="0"/>
        </a:p>
      </dgm:t>
    </dgm:pt>
    <dgm:pt modelId="{42843CBE-8D95-314D-95CD-7A64DD9CD54F}" type="parTrans" cxnId="{6E23CAA2-C6AA-2C43-AF2D-BC5730885F22}">
      <dgm:prSet/>
      <dgm:spPr/>
      <dgm:t>
        <a:bodyPr/>
        <a:lstStyle/>
        <a:p>
          <a:endParaRPr lang="en-US"/>
        </a:p>
      </dgm:t>
    </dgm:pt>
    <dgm:pt modelId="{ABA1F69A-12AF-9949-989E-E1369089EA24}" type="sibTrans" cxnId="{6E23CAA2-C6AA-2C43-AF2D-BC5730885F22}">
      <dgm:prSet/>
      <dgm:spPr/>
      <dgm:t>
        <a:bodyPr/>
        <a:lstStyle/>
        <a:p>
          <a:endParaRPr lang="en-US"/>
        </a:p>
      </dgm:t>
    </dgm:pt>
    <dgm:pt modelId="{8F9B7AE2-5175-214F-88EE-CC9790E050CF}" type="pres">
      <dgm:prSet presAssocID="{1C788216-5386-5A43-8D8B-56D114934A20}" presName="Name0" presStyleCnt="0">
        <dgm:presLayoutVars>
          <dgm:chMax val="3"/>
          <dgm:chPref val="3"/>
          <dgm:bulletEnabled val="1"/>
          <dgm:dir/>
          <dgm:animLvl val="lvl"/>
        </dgm:presLayoutVars>
      </dgm:prSet>
      <dgm:spPr/>
      <dgm:t>
        <a:bodyPr/>
        <a:lstStyle/>
        <a:p>
          <a:endParaRPr lang="en-US"/>
        </a:p>
      </dgm:t>
    </dgm:pt>
    <dgm:pt modelId="{0F095190-2DF4-D24C-A8F5-AC957FD2C181}" type="pres">
      <dgm:prSet presAssocID="{1C788216-5386-5A43-8D8B-56D114934A20}" presName="arc1" presStyleLbl="node1" presStyleIdx="0" presStyleCnt="4"/>
      <dgm:spPr/>
    </dgm:pt>
    <dgm:pt modelId="{A2B1B58D-8360-CB47-98E8-1B52739DE6BA}" type="pres">
      <dgm:prSet presAssocID="{1C788216-5386-5A43-8D8B-56D114934A20}" presName="arc3" presStyleLbl="node1" presStyleIdx="1" presStyleCnt="4"/>
      <dgm:spPr/>
    </dgm:pt>
    <dgm:pt modelId="{1CE30E97-352C-CE4B-9C49-D5F964DE14E7}" type="pres">
      <dgm:prSet presAssocID="{1C788216-5386-5A43-8D8B-56D114934A20}" presName="parentText2" presStyleLbl="revTx" presStyleIdx="0" presStyleCnt="3">
        <dgm:presLayoutVars>
          <dgm:chMax val="4"/>
          <dgm:chPref val="3"/>
          <dgm:bulletEnabled val="1"/>
        </dgm:presLayoutVars>
      </dgm:prSet>
      <dgm:spPr/>
      <dgm:t>
        <a:bodyPr/>
        <a:lstStyle/>
        <a:p>
          <a:endParaRPr lang="en-US"/>
        </a:p>
      </dgm:t>
    </dgm:pt>
    <dgm:pt modelId="{BFC0CBCB-6A07-9740-B6D5-167B5D514A25}" type="pres">
      <dgm:prSet presAssocID="{1C788216-5386-5A43-8D8B-56D114934A20}" presName="arc2" presStyleLbl="node1" presStyleIdx="2" presStyleCnt="4"/>
      <dgm:spPr/>
    </dgm:pt>
    <dgm:pt modelId="{9590628E-50C9-A641-89E0-185E310EE18B}" type="pres">
      <dgm:prSet presAssocID="{1C788216-5386-5A43-8D8B-56D114934A20}" presName="arc4" presStyleLbl="node1" presStyleIdx="3" presStyleCnt="4"/>
      <dgm:spPr/>
    </dgm:pt>
    <dgm:pt modelId="{3C8449DE-6B29-9747-A1C3-619A3AB44A8A}" type="pres">
      <dgm:prSet presAssocID="{1C788216-5386-5A43-8D8B-56D114934A20}" presName="parentText3" presStyleLbl="revTx" presStyleIdx="1" presStyleCnt="3">
        <dgm:presLayoutVars>
          <dgm:chMax val="1"/>
          <dgm:chPref val="1"/>
          <dgm:bulletEnabled val="1"/>
        </dgm:presLayoutVars>
      </dgm:prSet>
      <dgm:spPr/>
      <dgm:t>
        <a:bodyPr/>
        <a:lstStyle/>
        <a:p>
          <a:endParaRPr lang="en-US"/>
        </a:p>
      </dgm:t>
    </dgm:pt>
    <dgm:pt modelId="{B65D10E7-9CF3-5B4B-90E7-426DC30D5845}" type="pres">
      <dgm:prSet presAssocID="{1C788216-5386-5A43-8D8B-56D114934A20}" presName="middleComposite" presStyleCnt="0"/>
      <dgm:spPr/>
    </dgm:pt>
    <dgm:pt modelId="{1D29C8FD-02F9-F844-9262-AD7817B24432}" type="pres">
      <dgm:prSet presAssocID="{46540666-30E0-5C47-9120-C667ECF35FC9}" presName="circ1" presStyleLbl="vennNode1" presStyleIdx="0" presStyleCnt="12"/>
      <dgm:spPr/>
      <dgm:t>
        <a:bodyPr/>
        <a:lstStyle/>
        <a:p>
          <a:endParaRPr lang="en-US"/>
        </a:p>
      </dgm:t>
    </dgm:pt>
    <dgm:pt modelId="{C0AE8E69-4070-5741-BB17-12E88BA3E82B}" type="pres">
      <dgm:prSet presAssocID="{46540666-30E0-5C47-9120-C667ECF35FC9}" presName="circ1Tx" presStyleLbl="revTx" presStyleIdx="1" presStyleCnt="3">
        <dgm:presLayoutVars>
          <dgm:chMax val="0"/>
          <dgm:chPref val="0"/>
        </dgm:presLayoutVars>
      </dgm:prSet>
      <dgm:spPr/>
      <dgm:t>
        <a:bodyPr/>
        <a:lstStyle/>
        <a:p>
          <a:endParaRPr lang="en-US"/>
        </a:p>
      </dgm:t>
    </dgm:pt>
    <dgm:pt modelId="{7EB21CA0-443F-9D49-933B-CBB37D8A3B8B}" type="pres">
      <dgm:prSet presAssocID="{A523E89F-FBD0-8244-85B5-DF0CBADF01FB}" presName="circ2" presStyleLbl="vennNode1" presStyleIdx="1" presStyleCnt="12"/>
      <dgm:spPr/>
      <dgm:t>
        <a:bodyPr/>
        <a:lstStyle/>
        <a:p>
          <a:endParaRPr lang="en-US"/>
        </a:p>
      </dgm:t>
    </dgm:pt>
    <dgm:pt modelId="{41F4E659-37D4-B74D-8D82-DFCC056F5E5F}" type="pres">
      <dgm:prSet presAssocID="{A523E89F-FBD0-8244-85B5-DF0CBADF01FB}" presName="circ2Tx" presStyleLbl="revTx" presStyleIdx="1" presStyleCnt="3">
        <dgm:presLayoutVars>
          <dgm:chMax val="0"/>
          <dgm:chPref val="0"/>
        </dgm:presLayoutVars>
      </dgm:prSet>
      <dgm:spPr/>
      <dgm:t>
        <a:bodyPr/>
        <a:lstStyle/>
        <a:p>
          <a:endParaRPr lang="en-US"/>
        </a:p>
      </dgm:t>
    </dgm:pt>
    <dgm:pt modelId="{630A818F-355B-6E4F-BC22-33AAC87A76B5}" type="pres">
      <dgm:prSet presAssocID="{4E38D2FA-EC1E-FC46-A348-8C4E6187599F}" presName="circ3" presStyleLbl="vennNode1" presStyleIdx="2" presStyleCnt="12"/>
      <dgm:spPr/>
      <dgm:t>
        <a:bodyPr/>
        <a:lstStyle/>
        <a:p>
          <a:endParaRPr lang="en-US"/>
        </a:p>
      </dgm:t>
    </dgm:pt>
    <dgm:pt modelId="{8A69B3E8-4003-C94D-84E7-ADB5E69EC314}" type="pres">
      <dgm:prSet presAssocID="{4E38D2FA-EC1E-FC46-A348-8C4E6187599F}" presName="circ3Tx" presStyleLbl="revTx" presStyleIdx="1" presStyleCnt="3">
        <dgm:presLayoutVars>
          <dgm:chMax val="0"/>
          <dgm:chPref val="0"/>
        </dgm:presLayoutVars>
      </dgm:prSet>
      <dgm:spPr/>
      <dgm:t>
        <a:bodyPr/>
        <a:lstStyle/>
        <a:p>
          <a:endParaRPr lang="en-US"/>
        </a:p>
      </dgm:t>
    </dgm:pt>
    <dgm:pt modelId="{68B36D2D-BFF2-5C4B-9DE1-0968B8828BE7}" type="pres">
      <dgm:prSet presAssocID="{1C788216-5386-5A43-8D8B-56D114934A20}" presName="leftComposite" presStyleCnt="0"/>
      <dgm:spPr/>
    </dgm:pt>
    <dgm:pt modelId="{17430476-E8DB-8E4A-945C-21641BF65FC1}" type="pres">
      <dgm:prSet presAssocID="{95F77AA6-03D3-6A4A-8360-2246AF47D78E}" presName="childText1_1" presStyleLbl="vennNode1" presStyleIdx="3" presStyleCnt="12">
        <dgm:presLayoutVars>
          <dgm:chMax val="0"/>
          <dgm:chPref val="0"/>
        </dgm:presLayoutVars>
      </dgm:prSet>
      <dgm:spPr/>
      <dgm:t>
        <a:bodyPr/>
        <a:lstStyle/>
        <a:p>
          <a:endParaRPr lang="en-US"/>
        </a:p>
      </dgm:t>
    </dgm:pt>
    <dgm:pt modelId="{405EFA5C-EF55-6B41-B6C6-39C6BD6FDD8B}" type="pres">
      <dgm:prSet presAssocID="{95F77AA6-03D3-6A4A-8360-2246AF47D78E}" presName="ellipse1" presStyleLbl="vennNode1" presStyleIdx="4" presStyleCnt="12"/>
      <dgm:spPr/>
    </dgm:pt>
    <dgm:pt modelId="{C889830E-3127-E94F-B72E-280AC79A193D}" type="pres">
      <dgm:prSet presAssocID="{95F77AA6-03D3-6A4A-8360-2246AF47D78E}" presName="ellipse2" presStyleLbl="vennNode1" presStyleIdx="5" presStyleCnt="12"/>
      <dgm:spPr/>
    </dgm:pt>
    <dgm:pt modelId="{DA2E418E-5686-F545-90E4-8048113B075C}" type="pres">
      <dgm:prSet presAssocID="{727FD65D-7DA5-844D-92A7-5241976A92FB}" presName="childText1_2" presStyleLbl="vennNode1" presStyleIdx="6" presStyleCnt="12">
        <dgm:presLayoutVars>
          <dgm:chMax val="0"/>
          <dgm:chPref val="0"/>
        </dgm:presLayoutVars>
      </dgm:prSet>
      <dgm:spPr/>
      <dgm:t>
        <a:bodyPr/>
        <a:lstStyle/>
        <a:p>
          <a:endParaRPr lang="en-US"/>
        </a:p>
      </dgm:t>
    </dgm:pt>
    <dgm:pt modelId="{57A7C66A-00AF-8748-8323-BEA7BCD1B3F3}" type="pres">
      <dgm:prSet presAssocID="{727FD65D-7DA5-844D-92A7-5241976A92FB}" presName="ellipse3" presStyleLbl="vennNode1" presStyleIdx="7" presStyleCnt="12"/>
      <dgm:spPr/>
    </dgm:pt>
    <dgm:pt modelId="{3B055408-E8ED-934F-B081-D28FBF6AB46C}" type="pres">
      <dgm:prSet presAssocID="{1B8F43D9-1157-FC45-897A-F8BD2E86A29B}" presName="childText1_3" presStyleLbl="vennNode1" presStyleIdx="8" presStyleCnt="12">
        <dgm:presLayoutVars>
          <dgm:chMax val="0"/>
          <dgm:chPref val="0"/>
        </dgm:presLayoutVars>
      </dgm:prSet>
      <dgm:spPr/>
      <dgm:t>
        <a:bodyPr/>
        <a:lstStyle/>
        <a:p>
          <a:endParaRPr lang="en-US"/>
        </a:p>
      </dgm:t>
    </dgm:pt>
    <dgm:pt modelId="{DE26138F-C644-3A48-AC83-DD82D7D2B1AF}" type="pres">
      <dgm:prSet presAssocID="{674E79F4-AAB2-6546-BA5E-25DE8E2B5701}" presName="childText1_4" presStyleLbl="vennNode1" presStyleIdx="9" presStyleCnt="12">
        <dgm:presLayoutVars>
          <dgm:chMax val="0"/>
          <dgm:chPref val="0"/>
        </dgm:presLayoutVars>
      </dgm:prSet>
      <dgm:spPr/>
      <dgm:t>
        <a:bodyPr/>
        <a:lstStyle/>
        <a:p>
          <a:endParaRPr lang="en-US"/>
        </a:p>
      </dgm:t>
    </dgm:pt>
    <dgm:pt modelId="{9D7D5B2F-6F66-0B4F-AFFA-0320C0292AA1}" type="pres">
      <dgm:prSet presAssocID="{674E79F4-AAB2-6546-BA5E-25DE8E2B5701}" presName="ellipse4" presStyleLbl="vennNode1" presStyleIdx="10" presStyleCnt="12"/>
      <dgm:spPr/>
    </dgm:pt>
    <dgm:pt modelId="{ECA9CE6C-D498-3344-990D-CFE37A53BFBC}" type="pres">
      <dgm:prSet presAssocID="{674E79F4-AAB2-6546-BA5E-25DE8E2B5701}" presName="ellipse5" presStyleLbl="vennNode1" presStyleIdx="11" presStyleCnt="12"/>
      <dgm:spPr/>
    </dgm:pt>
    <dgm:pt modelId="{30780973-EDBC-3649-889D-B5164AE16612}" type="pres">
      <dgm:prSet presAssocID="{1C788216-5386-5A43-8D8B-56D114934A20}" presName="rightChild" presStyleLbl="node2" presStyleIdx="0" presStyleCnt="1">
        <dgm:presLayoutVars>
          <dgm:chMax val="0"/>
          <dgm:chPref val="0"/>
        </dgm:presLayoutVars>
      </dgm:prSet>
      <dgm:spPr/>
      <dgm:t>
        <a:bodyPr/>
        <a:lstStyle/>
        <a:p>
          <a:endParaRPr lang="en-US"/>
        </a:p>
      </dgm:t>
    </dgm:pt>
    <dgm:pt modelId="{34AE46E0-C03E-FD4B-87BC-4C4BF3A7FA38}" type="pres">
      <dgm:prSet presAssocID="{1C788216-5386-5A43-8D8B-56D114934A20}" presName="parentText1" presStyleLbl="revTx" presStyleIdx="2" presStyleCnt="3">
        <dgm:presLayoutVars>
          <dgm:chMax val="4"/>
          <dgm:chPref val="3"/>
          <dgm:bulletEnabled val="1"/>
        </dgm:presLayoutVars>
      </dgm:prSet>
      <dgm:spPr/>
      <dgm:t>
        <a:bodyPr/>
        <a:lstStyle/>
        <a:p>
          <a:endParaRPr lang="en-US"/>
        </a:p>
      </dgm:t>
    </dgm:pt>
  </dgm:ptLst>
  <dgm:cxnLst>
    <dgm:cxn modelId="{46B9250C-DA89-A64D-BFB6-5DB379C37696}" type="presOf" srcId="{674E79F4-AAB2-6546-BA5E-25DE8E2B5701}" destId="{DE26138F-C644-3A48-AC83-DD82D7D2B1AF}" srcOrd="0" destOrd="0" presId="urn:microsoft.com/office/officeart/2009/3/layout/PhasedProcess"/>
    <dgm:cxn modelId="{26593DBE-87E1-3C46-B3A8-575610E3A610}" type="presOf" srcId="{95F2CC89-C47A-CA4C-8AE2-E49163BBEC6D}" destId="{34AE46E0-C03E-FD4B-87BC-4C4BF3A7FA38}" srcOrd="0" destOrd="0" presId="urn:microsoft.com/office/officeart/2009/3/layout/PhasedProcess"/>
    <dgm:cxn modelId="{9328EB40-DC0A-3647-BE6C-A42E39B64DB9}" type="presOf" srcId="{727FD65D-7DA5-844D-92A7-5241976A92FB}" destId="{DA2E418E-5686-F545-90E4-8048113B075C}" srcOrd="0" destOrd="0" presId="urn:microsoft.com/office/officeart/2009/3/layout/PhasedProcess"/>
    <dgm:cxn modelId="{03949927-2488-624D-BD4A-CF7829BF3197}" srcId="{AC652458-4843-F245-98E8-3C468B872BF7}" destId="{A523E89F-FBD0-8244-85B5-DF0CBADF01FB}" srcOrd="1" destOrd="0" parTransId="{2B075717-36A7-D341-8359-97CE6BF9F0E8}" sibTransId="{B1D71F6E-16CC-2F4C-A9D1-DB28CEFFE4F4}"/>
    <dgm:cxn modelId="{6E23CAA2-C6AA-2C43-AF2D-BC5730885F22}" srcId="{AC652458-4843-F245-98E8-3C468B872BF7}" destId="{4E38D2FA-EC1E-FC46-A348-8C4E6187599F}" srcOrd="2" destOrd="0" parTransId="{42843CBE-8D95-314D-95CD-7A64DD9CD54F}" sibTransId="{ABA1F69A-12AF-9949-989E-E1369089EA24}"/>
    <dgm:cxn modelId="{4B36BB33-C39F-7244-9986-39D4D702A352}" type="presOf" srcId="{A523E89F-FBD0-8244-85B5-DF0CBADF01FB}" destId="{41F4E659-37D4-B74D-8D82-DFCC056F5E5F}" srcOrd="1" destOrd="0" presId="urn:microsoft.com/office/officeart/2009/3/layout/PhasedProcess"/>
    <dgm:cxn modelId="{2273AFC9-5863-5447-B50D-40BA003BF172}" type="presOf" srcId="{1C788216-5386-5A43-8D8B-56D114934A20}" destId="{8F9B7AE2-5175-214F-88EE-CC9790E050CF}" srcOrd="0" destOrd="0" presId="urn:microsoft.com/office/officeart/2009/3/layout/PhasedProcess"/>
    <dgm:cxn modelId="{90F4748F-7CAE-F243-ABDD-48019723B477}" srcId="{AC652458-4843-F245-98E8-3C468B872BF7}" destId="{46540666-30E0-5C47-9120-C667ECF35FC9}" srcOrd="0" destOrd="0" parTransId="{0A296CFA-D0C1-E144-A19D-50FD90437E07}" sibTransId="{468FDAA7-C62F-8540-8B2E-45EA77202B32}"/>
    <dgm:cxn modelId="{EAE0745B-40B5-3F42-A8A8-6F57EA6BADE9}" srcId="{95F2CC89-C47A-CA4C-8AE2-E49163BBEC6D}" destId="{1B8F43D9-1157-FC45-897A-F8BD2E86A29B}" srcOrd="2" destOrd="0" parTransId="{2AFF6E25-DE96-584C-98B2-6596E432828D}" sibTransId="{213CB63D-320E-0C49-91DF-FFCB28ADC471}"/>
    <dgm:cxn modelId="{7CFADD34-D554-B149-BDFF-609F1BD22B45}" srcId="{1C788216-5386-5A43-8D8B-56D114934A20}" destId="{3FFFAE23-8CB2-8443-AFB4-858E9AA4261E}" srcOrd="2" destOrd="0" parTransId="{78332A19-1481-4644-A7A8-644AD4C19B4D}" sibTransId="{F0BCF283-359C-5C42-89A9-6111A59173A0}"/>
    <dgm:cxn modelId="{97E65DD4-07D0-EA4B-8D8D-760587316FCA}" type="presOf" srcId="{1B8F43D9-1157-FC45-897A-F8BD2E86A29B}" destId="{3B055408-E8ED-934F-B081-D28FBF6AB46C}" srcOrd="0" destOrd="0" presId="urn:microsoft.com/office/officeart/2009/3/layout/PhasedProcess"/>
    <dgm:cxn modelId="{F76EE837-D002-0445-8704-1B0640A37315}" srcId="{1C788216-5386-5A43-8D8B-56D114934A20}" destId="{AC652458-4843-F245-98E8-3C468B872BF7}" srcOrd="1" destOrd="0" parTransId="{232C5B15-0E87-484D-94C3-DACF5376056F}" sibTransId="{957040C2-FE23-AE43-AD71-7FF6B818C408}"/>
    <dgm:cxn modelId="{4E7419AB-11A0-7045-BC30-883F8756C266}" type="presOf" srcId="{AC652458-4843-F245-98E8-3C468B872BF7}" destId="{1CE30E97-352C-CE4B-9C49-D5F964DE14E7}" srcOrd="0" destOrd="0" presId="urn:microsoft.com/office/officeart/2009/3/layout/PhasedProcess"/>
    <dgm:cxn modelId="{864DA132-D76C-404C-B563-0743311B8F70}" type="presOf" srcId="{4E38D2FA-EC1E-FC46-A348-8C4E6187599F}" destId="{8A69B3E8-4003-C94D-84E7-ADB5E69EC314}" srcOrd="1" destOrd="0" presId="urn:microsoft.com/office/officeart/2009/3/layout/PhasedProcess"/>
    <dgm:cxn modelId="{250EBE72-9F34-5C4E-969E-42B083724D2C}" srcId="{95F2CC89-C47A-CA4C-8AE2-E49163BBEC6D}" destId="{727FD65D-7DA5-844D-92A7-5241976A92FB}" srcOrd="1" destOrd="0" parTransId="{E62B68E3-0AE4-D54D-9EA7-1FFA41CAF794}" sibTransId="{D358F8FD-6246-934C-9860-30CA0795DDA5}"/>
    <dgm:cxn modelId="{0418C1FF-3F20-8548-BAC6-AE2948A1F871}" type="presOf" srcId="{4E38D2FA-EC1E-FC46-A348-8C4E6187599F}" destId="{630A818F-355B-6E4F-BC22-33AAC87A76B5}" srcOrd="0" destOrd="0" presId="urn:microsoft.com/office/officeart/2009/3/layout/PhasedProcess"/>
    <dgm:cxn modelId="{0452CD19-03C2-F04D-BE75-F1E961C1C29E}" srcId="{3FFFAE23-8CB2-8443-AFB4-858E9AA4261E}" destId="{AB75929B-7424-BA49-BB12-54B283212CAE}" srcOrd="0" destOrd="0" parTransId="{B5FF9A9B-8D47-CB4C-8D45-43CA8E24104C}" sibTransId="{F8866CC7-36D5-3043-AB75-917CD0947668}"/>
    <dgm:cxn modelId="{8C4EF46B-23D9-7440-96A1-FF5CE8736F6C}" type="presOf" srcId="{A523E89F-FBD0-8244-85B5-DF0CBADF01FB}" destId="{7EB21CA0-443F-9D49-933B-CBB37D8A3B8B}" srcOrd="0" destOrd="0" presId="urn:microsoft.com/office/officeart/2009/3/layout/PhasedProcess"/>
    <dgm:cxn modelId="{A0B1EB35-40A2-4C4D-BDE3-257A5B99FDE3}" type="presOf" srcId="{3FFFAE23-8CB2-8443-AFB4-858E9AA4261E}" destId="{3C8449DE-6B29-9747-A1C3-619A3AB44A8A}" srcOrd="0" destOrd="0" presId="urn:microsoft.com/office/officeart/2009/3/layout/PhasedProcess"/>
    <dgm:cxn modelId="{EAFDF066-D3EC-AF46-BE94-FAC31F61D7EC}" srcId="{1C788216-5386-5A43-8D8B-56D114934A20}" destId="{95F2CC89-C47A-CA4C-8AE2-E49163BBEC6D}" srcOrd="0" destOrd="0" parTransId="{34D2599B-F247-E24E-A2E0-C0F4BB171F3B}" sibTransId="{ACDE7E81-0542-8044-A55B-6835F719B481}"/>
    <dgm:cxn modelId="{9A1F92FF-9849-114C-85DD-5C8B1EF14356}" type="presOf" srcId="{46540666-30E0-5C47-9120-C667ECF35FC9}" destId="{1D29C8FD-02F9-F844-9262-AD7817B24432}" srcOrd="0" destOrd="0" presId="urn:microsoft.com/office/officeart/2009/3/layout/PhasedProcess"/>
    <dgm:cxn modelId="{6D8CBD90-6BE3-144B-9B26-E06816572977}" type="presOf" srcId="{95F77AA6-03D3-6A4A-8360-2246AF47D78E}" destId="{17430476-E8DB-8E4A-945C-21641BF65FC1}" srcOrd="0" destOrd="0" presId="urn:microsoft.com/office/officeart/2009/3/layout/PhasedProcess"/>
    <dgm:cxn modelId="{166171AE-8E2A-D346-B1DC-184B2FDE8499}" srcId="{95F2CC89-C47A-CA4C-8AE2-E49163BBEC6D}" destId="{674E79F4-AAB2-6546-BA5E-25DE8E2B5701}" srcOrd="3" destOrd="0" parTransId="{28FE7B5C-AD19-024C-B480-4A5BF3F6C970}" sibTransId="{827A49A2-5137-E842-83A5-8FE3CBF33A75}"/>
    <dgm:cxn modelId="{0CF73F54-3353-954D-97A2-525052D5B22C}" type="presOf" srcId="{46540666-30E0-5C47-9120-C667ECF35FC9}" destId="{C0AE8E69-4070-5741-BB17-12E88BA3E82B}" srcOrd="1" destOrd="0" presId="urn:microsoft.com/office/officeart/2009/3/layout/PhasedProcess"/>
    <dgm:cxn modelId="{FFD22981-E716-5447-A6B4-EF1DFCE33E7F}" type="presOf" srcId="{AB75929B-7424-BA49-BB12-54B283212CAE}" destId="{30780973-EDBC-3649-889D-B5164AE16612}" srcOrd="0" destOrd="0" presId="urn:microsoft.com/office/officeart/2009/3/layout/PhasedProcess"/>
    <dgm:cxn modelId="{5F3043BA-123E-FA4A-A551-86005071489E}" srcId="{95F2CC89-C47A-CA4C-8AE2-E49163BBEC6D}" destId="{95F77AA6-03D3-6A4A-8360-2246AF47D78E}" srcOrd="0" destOrd="0" parTransId="{B88D0F54-7609-1344-B837-FA8A7F7614FA}" sibTransId="{7E6FB57C-F039-2E4B-85D6-0E20B39103C9}"/>
    <dgm:cxn modelId="{E4E1270E-3EDF-8346-8333-72867C9E7375}" type="presParOf" srcId="{8F9B7AE2-5175-214F-88EE-CC9790E050CF}" destId="{0F095190-2DF4-D24C-A8F5-AC957FD2C181}" srcOrd="0" destOrd="0" presId="urn:microsoft.com/office/officeart/2009/3/layout/PhasedProcess"/>
    <dgm:cxn modelId="{6E62E7FE-0788-BE48-9472-E9B839F78C84}" type="presParOf" srcId="{8F9B7AE2-5175-214F-88EE-CC9790E050CF}" destId="{A2B1B58D-8360-CB47-98E8-1B52739DE6BA}" srcOrd="1" destOrd="0" presId="urn:microsoft.com/office/officeart/2009/3/layout/PhasedProcess"/>
    <dgm:cxn modelId="{9767806F-73D2-2E48-ABA2-21B1B4739624}" type="presParOf" srcId="{8F9B7AE2-5175-214F-88EE-CC9790E050CF}" destId="{1CE30E97-352C-CE4B-9C49-D5F964DE14E7}" srcOrd="2" destOrd="0" presId="urn:microsoft.com/office/officeart/2009/3/layout/PhasedProcess"/>
    <dgm:cxn modelId="{4300C42B-AC58-1B41-8391-BEDD8C745454}" type="presParOf" srcId="{8F9B7AE2-5175-214F-88EE-CC9790E050CF}" destId="{BFC0CBCB-6A07-9740-B6D5-167B5D514A25}" srcOrd="3" destOrd="0" presId="urn:microsoft.com/office/officeart/2009/3/layout/PhasedProcess"/>
    <dgm:cxn modelId="{CAC98AA4-56E7-6146-96FC-DF9A5E0FE832}" type="presParOf" srcId="{8F9B7AE2-5175-214F-88EE-CC9790E050CF}" destId="{9590628E-50C9-A641-89E0-185E310EE18B}" srcOrd="4" destOrd="0" presId="urn:microsoft.com/office/officeart/2009/3/layout/PhasedProcess"/>
    <dgm:cxn modelId="{8BE79290-4DAB-924C-8B79-A1AEF415E1EE}" type="presParOf" srcId="{8F9B7AE2-5175-214F-88EE-CC9790E050CF}" destId="{3C8449DE-6B29-9747-A1C3-619A3AB44A8A}" srcOrd="5" destOrd="0" presId="urn:microsoft.com/office/officeart/2009/3/layout/PhasedProcess"/>
    <dgm:cxn modelId="{FF64A371-0EA3-8C48-9048-3F1C77960E34}" type="presParOf" srcId="{8F9B7AE2-5175-214F-88EE-CC9790E050CF}" destId="{B65D10E7-9CF3-5B4B-90E7-426DC30D5845}" srcOrd="6" destOrd="0" presId="urn:microsoft.com/office/officeart/2009/3/layout/PhasedProcess"/>
    <dgm:cxn modelId="{5C1CF4E2-F8DC-3A4C-8534-2854B7CB6826}" type="presParOf" srcId="{B65D10E7-9CF3-5B4B-90E7-426DC30D5845}" destId="{1D29C8FD-02F9-F844-9262-AD7817B24432}" srcOrd="0" destOrd="0" presId="urn:microsoft.com/office/officeart/2009/3/layout/PhasedProcess"/>
    <dgm:cxn modelId="{DD0C24ED-628F-D746-82E7-D067CA5A3793}" type="presParOf" srcId="{B65D10E7-9CF3-5B4B-90E7-426DC30D5845}" destId="{C0AE8E69-4070-5741-BB17-12E88BA3E82B}" srcOrd="1" destOrd="0" presId="urn:microsoft.com/office/officeart/2009/3/layout/PhasedProcess"/>
    <dgm:cxn modelId="{1B107990-1EE1-AB4E-9974-466F6773DD61}" type="presParOf" srcId="{B65D10E7-9CF3-5B4B-90E7-426DC30D5845}" destId="{7EB21CA0-443F-9D49-933B-CBB37D8A3B8B}" srcOrd="2" destOrd="0" presId="urn:microsoft.com/office/officeart/2009/3/layout/PhasedProcess"/>
    <dgm:cxn modelId="{52D6F3AE-0A3F-3A49-94C4-D947073D348A}" type="presParOf" srcId="{B65D10E7-9CF3-5B4B-90E7-426DC30D5845}" destId="{41F4E659-37D4-B74D-8D82-DFCC056F5E5F}" srcOrd="3" destOrd="0" presId="urn:microsoft.com/office/officeart/2009/3/layout/PhasedProcess"/>
    <dgm:cxn modelId="{23D3ADB2-5924-A54A-A7D8-9AA62CA87B4A}" type="presParOf" srcId="{B65D10E7-9CF3-5B4B-90E7-426DC30D5845}" destId="{630A818F-355B-6E4F-BC22-33AAC87A76B5}" srcOrd="4" destOrd="0" presId="urn:microsoft.com/office/officeart/2009/3/layout/PhasedProcess"/>
    <dgm:cxn modelId="{F23777D7-1AF1-9241-A62F-BA5F5911DBBB}" type="presParOf" srcId="{B65D10E7-9CF3-5B4B-90E7-426DC30D5845}" destId="{8A69B3E8-4003-C94D-84E7-ADB5E69EC314}" srcOrd="5" destOrd="0" presId="urn:microsoft.com/office/officeart/2009/3/layout/PhasedProcess"/>
    <dgm:cxn modelId="{8259DE76-DF25-6C49-9041-C3AAFD6D6D67}" type="presParOf" srcId="{8F9B7AE2-5175-214F-88EE-CC9790E050CF}" destId="{68B36D2D-BFF2-5C4B-9DE1-0968B8828BE7}" srcOrd="7" destOrd="0" presId="urn:microsoft.com/office/officeart/2009/3/layout/PhasedProcess"/>
    <dgm:cxn modelId="{8589EC0D-FFB5-BE4A-A531-F3794A52C591}" type="presParOf" srcId="{68B36D2D-BFF2-5C4B-9DE1-0968B8828BE7}" destId="{17430476-E8DB-8E4A-945C-21641BF65FC1}" srcOrd="0" destOrd="0" presId="urn:microsoft.com/office/officeart/2009/3/layout/PhasedProcess"/>
    <dgm:cxn modelId="{D975C662-F2B5-0A4C-8514-F8E960FDFEED}" type="presParOf" srcId="{68B36D2D-BFF2-5C4B-9DE1-0968B8828BE7}" destId="{405EFA5C-EF55-6B41-B6C6-39C6BD6FDD8B}" srcOrd="1" destOrd="0" presId="urn:microsoft.com/office/officeart/2009/3/layout/PhasedProcess"/>
    <dgm:cxn modelId="{706DE3D2-67AB-8645-A03B-6581EB82AA48}" type="presParOf" srcId="{68B36D2D-BFF2-5C4B-9DE1-0968B8828BE7}" destId="{C889830E-3127-E94F-B72E-280AC79A193D}" srcOrd="2" destOrd="0" presId="urn:microsoft.com/office/officeart/2009/3/layout/PhasedProcess"/>
    <dgm:cxn modelId="{2BC92EA2-FB19-A747-8532-141C3E7F8AE5}" type="presParOf" srcId="{68B36D2D-BFF2-5C4B-9DE1-0968B8828BE7}" destId="{DA2E418E-5686-F545-90E4-8048113B075C}" srcOrd="3" destOrd="0" presId="urn:microsoft.com/office/officeart/2009/3/layout/PhasedProcess"/>
    <dgm:cxn modelId="{1E76DBE2-7FA0-5D47-9BDB-3F160698A37B}" type="presParOf" srcId="{68B36D2D-BFF2-5C4B-9DE1-0968B8828BE7}" destId="{57A7C66A-00AF-8748-8323-BEA7BCD1B3F3}" srcOrd="4" destOrd="0" presId="urn:microsoft.com/office/officeart/2009/3/layout/PhasedProcess"/>
    <dgm:cxn modelId="{5A53287E-B223-5B48-8F0A-8C87DFD1B02C}" type="presParOf" srcId="{68B36D2D-BFF2-5C4B-9DE1-0968B8828BE7}" destId="{3B055408-E8ED-934F-B081-D28FBF6AB46C}" srcOrd="5" destOrd="0" presId="urn:microsoft.com/office/officeart/2009/3/layout/PhasedProcess"/>
    <dgm:cxn modelId="{8C46970F-0240-854A-881F-DEDFF8E87505}" type="presParOf" srcId="{68B36D2D-BFF2-5C4B-9DE1-0968B8828BE7}" destId="{DE26138F-C644-3A48-AC83-DD82D7D2B1AF}" srcOrd="6" destOrd="0" presId="urn:microsoft.com/office/officeart/2009/3/layout/PhasedProcess"/>
    <dgm:cxn modelId="{5EFC0EF7-22AD-E64E-870A-E44F8CF872DA}" type="presParOf" srcId="{68B36D2D-BFF2-5C4B-9DE1-0968B8828BE7}" destId="{9D7D5B2F-6F66-0B4F-AFFA-0320C0292AA1}" srcOrd="7" destOrd="0" presId="urn:microsoft.com/office/officeart/2009/3/layout/PhasedProcess"/>
    <dgm:cxn modelId="{8951A673-411F-C340-9FF0-732D904E7A21}" type="presParOf" srcId="{68B36D2D-BFF2-5C4B-9DE1-0968B8828BE7}" destId="{ECA9CE6C-D498-3344-990D-CFE37A53BFBC}" srcOrd="8" destOrd="0" presId="urn:microsoft.com/office/officeart/2009/3/layout/PhasedProcess"/>
    <dgm:cxn modelId="{F050189C-A172-284D-AF85-058B15FAEBBC}" type="presParOf" srcId="{8F9B7AE2-5175-214F-88EE-CC9790E050CF}" destId="{30780973-EDBC-3649-889D-B5164AE16612}" srcOrd="8" destOrd="0" presId="urn:microsoft.com/office/officeart/2009/3/layout/PhasedProcess"/>
    <dgm:cxn modelId="{4AD22018-1C3C-8446-9FC6-7D15598E5046}" type="presParOf" srcId="{8F9B7AE2-5175-214F-88EE-CC9790E050CF}" destId="{34AE46E0-C03E-FD4B-87BC-4C4BF3A7FA38}" srcOrd="9" destOrd="0" presId="urn:microsoft.com/office/officeart/2009/3/layout/Phased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9503D7-6369-B44D-AA94-3F631FE7B71E}" type="doc">
      <dgm:prSet loTypeId="urn:microsoft.com/office/officeart/2005/8/layout/balance1" loCatId="" qsTypeId="urn:microsoft.com/office/officeart/2005/8/quickstyle/3D9" qsCatId="3D" csTypeId="urn:microsoft.com/office/officeart/2005/8/colors/accent1_2" csCatId="accent1" phldr="1"/>
      <dgm:spPr/>
      <dgm:t>
        <a:bodyPr/>
        <a:lstStyle/>
        <a:p>
          <a:endParaRPr lang="en-US"/>
        </a:p>
      </dgm:t>
    </dgm:pt>
    <dgm:pt modelId="{E7E039DA-A0E6-AE4D-B085-5EB536D7DEC7}">
      <dgm:prSet phldrT="[Text]"/>
      <dgm:spPr/>
      <dgm:t>
        <a:bodyPr/>
        <a:lstStyle/>
        <a:p>
          <a:r>
            <a:rPr lang="en-US" dirty="0" smtClean="0"/>
            <a:t>AG</a:t>
          </a:r>
          <a:endParaRPr lang="en-US" dirty="0"/>
        </a:p>
      </dgm:t>
    </dgm:pt>
    <dgm:pt modelId="{A46710BD-FFD3-9D40-ABBA-3621604AFA80}" type="parTrans" cxnId="{20968E05-266B-9849-AE4B-83E4999653CB}">
      <dgm:prSet/>
      <dgm:spPr/>
      <dgm:t>
        <a:bodyPr/>
        <a:lstStyle/>
        <a:p>
          <a:endParaRPr lang="en-US"/>
        </a:p>
      </dgm:t>
    </dgm:pt>
    <dgm:pt modelId="{5245E42C-CC5C-DB4C-A5DB-276639240E4C}" type="sibTrans" cxnId="{20968E05-266B-9849-AE4B-83E4999653CB}">
      <dgm:prSet/>
      <dgm:spPr/>
      <dgm:t>
        <a:bodyPr/>
        <a:lstStyle/>
        <a:p>
          <a:endParaRPr lang="en-US"/>
        </a:p>
      </dgm:t>
    </dgm:pt>
    <dgm:pt modelId="{7C6D5148-E9AB-9D40-8668-250549A75C02}">
      <dgm:prSet phldrT="[Text]"/>
      <dgm:spPr/>
      <dgm:t>
        <a:bodyPr/>
        <a:lstStyle/>
        <a:p>
          <a:r>
            <a:rPr lang="en-US" dirty="0" smtClean="0"/>
            <a:t>HEALTH</a:t>
          </a:r>
          <a:endParaRPr lang="en-US" dirty="0"/>
        </a:p>
      </dgm:t>
    </dgm:pt>
    <dgm:pt modelId="{6D95FEC7-CC98-2B43-87AE-4741A8D111B3}" type="parTrans" cxnId="{2A6D07DE-9DA3-2C43-8EC4-3EE5E0CF8623}">
      <dgm:prSet/>
      <dgm:spPr/>
      <dgm:t>
        <a:bodyPr/>
        <a:lstStyle/>
        <a:p>
          <a:endParaRPr lang="en-US"/>
        </a:p>
      </dgm:t>
    </dgm:pt>
    <dgm:pt modelId="{BFB93CE9-5D89-604F-9AE4-5F307C1ECE46}" type="sibTrans" cxnId="{2A6D07DE-9DA3-2C43-8EC4-3EE5E0CF8623}">
      <dgm:prSet/>
      <dgm:spPr/>
      <dgm:t>
        <a:bodyPr/>
        <a:lstStyle/>
        <a:p>
          <a:endParaRPr lang="en-US"/>
        </a:p>
      </dgm:t>
    </dgm:pt>
    <dgm:pt modelId="{9F3332C7-3A68-A34E-A03D-E0F9F2BE2CAB}">
      <dgm:prSet phldrT="[Text]"/>
      <dgm:spPr/>
      <dgm:t>
        <a:bodyPr/>
        <a:lstStyle/>
        <a:p>
          <a:r>
            <a:rPr lang="en-US" dirty="0" smtClean="0"/>
            <a:t>Policy Work</a:t>
          </a:r>
          <a:endParaRPr lang="en-US" dirty="0"/>
        </a:p>
      </dgm:t>
    </dgm:pt>
    <dgm:pt modelId="{2889DC46-F7FF-2242-9947-13014B49C05C}" type="parTrans" cxnId="{91DEF888-5A24-7D40-AE8E-8976C6935DEF}">
      <dgm:prSet/>
      <dgm:spPr/>
      <dgm:t>
        <a:bodyPr/>
        <a:lstStyle/>
        <a:p>
          <a:endParaRPr lang="en-US"/>
        </a:p>
      </dgm:t>
    </dgm:pt>
    <dgm:pt modelId="{C27A0B55-E293-3347-BBE0-FE264D26A1C6}" type="sibTrans" cxnId="{91DEF888-5A24-7D40-AE8E-8976C6935DEF}">
      <dgm:prSet/>
      <dgm:spPr/>
      <dgm:t>
        <a:bodyPr/>
        <a:lstStyle/>
        <a:p>
          <a:endParaRPr lang="en-US"/>
        </a:p>
      </dgm:t>
    </dgm:pt>
    <dgm:pt modelId="{296328E0-98A0-BD49-A000-3425F8588A2D}">
      <dgm:prSet phldrT="[Text]"/>
      <dgm:spPr/>
      <dgm:t>
        <a:bodyPr/>
        <a:lstStyle/>
        <a:p>
          <a:r>
            <a:rPr lang="en-US" dirty="0" smtClean="0"/>
            <a:t>IEC</a:t>
          </a:r>
          <a:endParaRPr lang="en-US" dirty="0"/>
        </a:p>
      </dgm:t>
    </dgm:pt>
    <dgm:pt modelId="{BF8C26EF-BE96-5C4A-BA86-CB7FC237C75F}" type="parTrans" cxnId="{C0FDA7AB-0137-D04C-BA03-7DC186A65BE4}">
      <dgm:prSet/>
      <dgm:spPr/>
      <dgm:t>
        <a:bodyPr/>
        <a:lstStyle/>
        <a:p>
          <a:endParaRPr lang="en-US"/>
        </a:p>
      </dgm:t>
    </dgm:pt>
    <dgm:pt modelId="{E2818568-2919-834B-9ED4-47B536EC55BA}" type="sibTrans" cxnId="{C0FDA7AB-0137-D04C-BA03-7DC186A65BE4}">
      <dgm:prSet/>
      <dgm:spPr/>
      <dgm:t>
        <a:bodyPr/>
        <a:lstStyle/>
        <a:p>
          <a:endParaRPr lang="en-US"/>
        </a:p>
      </dgm:t>
    </dgm:pt>
    <dgm:pt modelId="{2ED444BC-F778-894E-B2ED-4A5AAC4C4AB0}">
      <dgm:prSet/>
      <dgm:spPr/>
      <dgm:t>
        <a:bodyPr/>
        <a:lstStyle/>
        <a:p>
          <a:r>
            <a:rPr lang="en-US" dirty="0" smtClean="0"/>
            <a:t>Crop Diversification</a:t>
          </a:r>
          <a:endParaRPr lang="en-US" dirty="0"/>
        </a:p>
      </dgm:t>
    </dgm:pt>
    <dgm:pt modelId="{70A83D52-374D-4B4A-8C22-2EA4134F75B6}" type="parTrans" cxnId="{7A7019CB-B489-7747-A2E4-998352184B1D}">
      <dgm:prSet/>
      <dgm:spPr/>
      <dgm:t>
        <a:bodyPr/>
        <a:lstStyle/>
        <a:p>
          <a:endParaRPr lang="en-US"/>
        </a:p>
      </dgm:t>
    </dgm:pt>
    <dgm:pt modelId="{0D063B8E-1F71-544A-9B16-E5D58B2B15E6}" type="sibTrans" cxnId="{7A7019CB-B489-7747-A2E4-998352184B1D}">
      <dgm:prSet/>
      <dgm:spPr/>
      <dgm:t>
        <a:bodyPr/>
        <a:lstStyle/>
        <a:p>
          <a:endParaRPr lang="en-US"/>
        </a:p>
      </dgm:t>
    </dgm:pt>
    <dgm:pt modelId="{A74FA918-DBFE-F848-B5D0-CA337C7B5AD0}">
      <dgm:prSet/>
      <dgm:spPr/>
      <dgm:t>
        <a:bodyPr/>
        <a:lstStyle/>
        <a:p>
          <a:r>
            <a:rPr lang="en-US" dirty="0" smtClean="0"/>
            <a:t>Balanced Nutrition</a:t>
          </a:r>
          <a:endParaRPr lang="en-US" dirty="0"/>
        </a:p>
      </dgm:t>
    </dgm:pt>
    <dgm:pt modelId="{42FC731D-FFDF-764A-9E05-B2747C2916A1}" type="parTrans" cxnId="{2A42DD4D-52B6-1949-85CC-87B5FF0C1312}">
      <dgm:prSet/>
      <dgm:spPr/>
      <dgm:t>
        <a:bodyPr/>
        <a:lstStyle/>
        <a:p>
          <a:endParaRPr lang="en-US"/>
        </a:p>
      </dgm:t>
    </dgm:pt>
    <dgm:pt modelId="{6B383800-B131-6148-A75B-4189E23FF639}" type="sibTrans" cxnId="{2A42DD4D-52B6-1949-85CC-87B5FF0C1312}">
      <dgm:prSet/>
      <dgm:spPr/>
      <dgm:t>
        <a:bodyPr/>
        <a:lstStyle/>
        <a:p>
          <a:endParaRPr lang="en-US"/>
        </a:p>
      </dgm:t>
    </dgm:pt>
    <dgm:pt modelId="{2A82DA9A-E3C3-6141-A935-A5601DCCA1F2}" type="pres">
      <dgm:prSet presAssocID="{579503D7-6369-B44D-AA94-3F631FE7B71E}" presName="outerComposite" presStyleCnt="0">
        <dgm:presLayoutVars>
          <dgm:chMax val="2"/>
          <dgm:animLvl val="lvl"/>
          <dgm:resizeHandles val="exact"/>
        </dgm:presLayoutVars>
      </dgm:prSet>
      <dgm:spPr/>
      <dgm:t>
        <a:bodyPr/>
        <a:lstStyle/>
        <a:p>
          <a:endParaRPr lang="en-US"/>
        </a:p>
      </dgm:t>
    </dgm:pt>
    <dgm:pt modelId="{C944E447-CCCB-E145-9C67-2A2376A0885F}" type="pres">
      <dgm:prSet presAssocID="{579503D7-6369-B44D-AA94-3F631FE7B71E}" presName="dummyMaxCanvas" presStyleCnt="0"/>
      <dgm:spPr/>
    </dgm:pt>
    <dgm:pt modelId="{A592B1F3-1353-C04A-AA00-906A4214534B}" type="pres">
      <dgm:prSet presAssocID="{579503D7-6369-B44D-AA94-3F631FE7B71E}" presName="parentComposite" presStyleCnt="0"/>
      <dgm:spPr/>
    </dgm:pt>
    <dgm:pt modelId="{3BD06650-58A1-674A-93F6-86F21AE6A95F}" type="pres">
      <dgm:prSet presAssocID="{579503D7-6369-B44D-AA94-3F631FE7B71E}" presName="parent1" presStyleLbl="alignAccFollowNode1" presStyleIdx="0" presStyleCnt="4">
        <dgm:presLayoutVars>
          <dgm:chMax val="4"/>
        </dgm:presLayoutVars>
      </dgm:prSet>
      <dgm:spPr/>
      <dgm:t>
        <a:bodyPr/>
        <a:lstStyle/>
        <a:p>
          <a:endParaRPr lang="en-US"/>
        </a:p>
      </dgm:t>
    </dgm:pt>
    <dgm:pt modelId="{7DB7BC49-D3EF-8845-BA0D-979CE660097A}" type="pres">
      <dgm:prSet presAssocID="{579503D7-6369-B44D-AA94-3F631FE7B71E}" presName="parent2" presStyleLbl="alignAccFollowNode1" presStyleIdx="1" presStyleCnt="4">
        <dgm:presLayoutVars>
          <dgm:chMax val="4"/>
        </dgm:presLayoutVars>
      </dgm:prSet>
      <dgm:spPr/>
      <dgm:t>
        <a:bodyPr/>
        <a:lstStyle/>
        <a:p>
          <a:endParaRPr lang="en-US"/>
        </a:p>
      </dgm:t>
    </dgm:pt>
    <dgm:pt modelId="{7BD7C385-A8C6-4F45-959E-FC17133E3ABA}" type="pres">
      <dgm:prSet presAssocID="{579503D7-6369-B44D-AA94-3F631FE7B71E}" presName="childrenComposite" presStyleCnt="0"/>
      <dgm:spPr/>
    </dgm:pt>
    <dgm:pt modelId="{D2C111F4-207E-624A-A4E9-4F1C070ACA36}" type="pres">
      <dgm:prSet presAssocID="{579503D7-6369-B44D-AA94-3F631FE7B71E}" presName="dummyMaxCanvas_ChildArea" presStyleCnt="0"/>
      <dgm:spPr/>
    </dgm:pt>
    <dgm:pt modelId="{565248D1-DAE5-C94C-82EB-7AD36249DE7F}" type="pres">
      <dgm:prSet presAssocID="{579503D7-6369-B44D-AA94-3F631FE7B71E}" presName="fulcrum" presStyleLbl="alignAccFollowNode1" presStyleIdx="2" presStyleCnt="4"/>
      <dgm:spPr/>
    </dgm:pt>
    <dgm:pt modelId="{C36DF72A-83E7-2F45-95F8-45C057E11F4C}" type="pres">
      <dgm:prSet presAssocID="{579503D7-6369-B44D-AA94-3F631FE7B71E}" presName="balance_13" presStyleLbl="alignAccFollowNode1" presStyleIdx="3" presStyleCnt="4">
        <dgm:presLayoutVars>
          <dgm:bulletEnabled val="1"/>
        </dgm:presLayoutVars>
      </dgm:prSet>
      <dgm:spPr/>
    </dgm:pt>
    <dgm:pt modelId="{29B10C45-78CC-9541-89FE-E7B76198CA46}" type="pres">
      <dgm:prSet presAssocID="{579503D7-6369-B44D-AA94-3F631FE7B71E}" presName="right_13_1" presStyleLbl="node1" presStyleIdx="0" presStyleCnt="4">
        <dgm:presLayoutVars>
          <dgm:bulletEnabled val="1"/>
        </dgm:presLayoutVars>
      </dgm:prSet>
      <dgm:spPr/>
      <dgm:t>
        <a:bodyPr/>
        <a:lstStyle/>
        <a:p>
          <a:endParaRPr lang="en-US"/>
        </a:p>
      </dgm:t>
    </dgm:pt>
    <dgm:pt modelId="{3B1CD5A9-A765-0E48-98AB-91F4260105CC}" type="pres">
      <dgm:prSet presAssocID="{579503D7-6369-B44D-AA94-3F631FE7B71E}" presName="right_13_2" presStyleLbl="node1" presStyleIdx="1" presStyleCnt="4">
        <dgm:presLayoutVars>
          <dgm:bulletEnabled val="1"/>
        </dgm:presLayoutVars>
      </dgm:prSet>
      <dgm:spPr/>
      <dgm:t>
        <a:bodyPr/>
        <a:lstStyle/>
        <a:p>
          <a:endParaRPr lang="en-US"/>
        </a:p>
      </dgm:t>
    </dgm:pt>
    <dgm:pt modelId="{C98D5E4A-29DB-5340-B5EF-67A79A11D966}" type="pres">
      <dgm:prSet presAssocID="{579503D7-6369-B44D-AA94-3F631FE7B71E}" presName="right_13_3" presStyleLbl="node1" presStyleIdx="2" presStyleCnt="4">
        <dgm:presLayoutVars>
          <dgm:bulletEnabled val="1"/>
        </dgm:presLayoutVars>
      </dgm:prSet>
      <dgm:spPr/>
      <dgm:t>
        <a:bodyPr/>
        <a:lstStyle/>
        <a:p>
          <a:endParaRPr lang="en-US"/>
        </a:p>
      </dgm:t>
    </dgm:pt>
    <dgm:pt modelId="{0E584997-BAFC-F640-B752-6132F169A52A}" type="pres">
      <dgm:prSet presAssocID="{579503D7-6369-B44D-AA94-3F631FE7B71E}" presName="left_13_1" presStyleLbl="node1" presStyleIdx="3" presStyleCnt="4">
        <dgm:presLayoutVars>
          <dgm:bulletEnabled val="1"/>
        </dgm:presLayoutVars>
      </dgm:prSet>
      <dgm:spPr/>
      <dgm:t>
        <a:bodyPr/>
        <a:lstStyle/>
        <a:p>
          <a:endParaRPr lang="en-US"/>
        </a:p>
      </dgm:t>
    </dgm:pt>
  </dgm:ptLst>
  <dgm:cxnLst>
    <dgm:cxn modelId="{C0FDA7AB-0137-D04C-BA03-7DC186A65BE4}" srcId="{7C6D5148-E9AB-9D40-8668-250549A75C02}" destId="{296328E0-98A0-BD49-A000-3425F8588A2D}" srcOrd="2" destOrd="0" parTransId="{BF8C26EF-BE96-5C4A-BA86-CB7FC237C75F}" sibTransId="{E2818568-2919-834B-9ED4-47B536EC55BA}"/>
    <dgm:cxn modelId="{DD6B6D0D-82DB-004E-9247-4D7C8A1866D6}" type="presOf" srcId="{9F3332C7-3A68-A34E-A03D-E0F9F2BE2CAB}" destId="{3B1CD5A9-A765-0E48-98AB-91F4260105CC}" srcOrd="0" destOrd="0" presId="urn:microsoft.com/office/officeart/2005/8/layout/balance1"/>
    <dgm:cxn modelId="{2A6D07DE-9DA3-2C43-8EC4-3EE5E0CF8623}" srcId="{579503D7-6369-B44D-AA94-3F631FE7B71E}" destId="{7C6D5148-E9AB-9D40-8668-250549A75C02}" srcOrd="1" destOrd="0" parTransId="{6D95FEC7-CC98-2B43-87AE-4741A8D111B3}" sibTransId="{BFB93CE9-5D89-604F-9AE4-5F307C1ECE46}"/>
    <dgm:cxn modelId="{54346677-87D0-F743-987B-A64B14FD9AFB}" type="presOf" srcId="{A74FA918-DBFE-F848-B5D0-CA337C7B5AD0}" destId="{29B10C45-78CC-9541-89FE-E7B76198CA46}" srcOrd="0" destOrd="0" presId="urn:microsoft.com/office/officeart/2005/8/layout/balance1"/>
    <dgm:cxn modelId="{7A7019CB-B489-7747-A2E4-998352184B1D}" srcId="{E7E039DA-A0E6-AE4D-B085-5EB536D7DEC7}" destId="{2ED444BC-F778-894E-B2ED-4A5AAC4C4AB0}" srcOrd="0" destOrd="0" parTransId="{70A83D52-374D-4B4A-8C22-2EA4134F75B6}" sibTransId="{0D063B8E-1F71-544A-9B16-E5D58B2B15E6}"/>
    <dgm:cxn modelId="{91DEF888-5A24-7D40-AE8E-8976C6935DEF}" srcId="{7C6D5148-E9AB-9D40-8668-250549A75C02}" destId="{9F3332C7-3A68-A34E-A03D-E0F9F2BE2CAB}" srcOrd="1" destOrd="0" parTransId="{2889DC46-F7FF-2242-9947-13014B49C05C}" sibTransId="{C27A0B55-E293-3347-BBE0-FE264D26A1C6}"/>
    <dgm:cxn modelId="{C300E4DF-4EB3-B14A-86E5-2400ED21C731}" type="presOf" srcId="{E7E039DA-A0E6-AE4D-B085-5EB536D7DEC7}" destId="{3BD06650-58A1-674A-93F6-86F21AE6A95F}" srcOrd="0" destOrd="0" presId="urn:microsoft.com/office/officeart/2005/8/layout/balance1"/>
    <dgm:cxn modelId="{587FD4D3-0799-D544-9B25-F386EB3B2195}" type="presOf" srcId="{579503D7-6369-B44D-AA94-3F631FE7B71E}" destId="{2A82DA9A-E3C3-6141-A935-A5601DCCA1F2}" srcOrd="0" destOrd="0" presId="urn:microsoft.com/office/officeart/2005/8/layout/balance1"/>
    <dgm:cxn modelId="{20968E05-266B-9849-AE4B-83E4999653CB}" srcId="{579503D7-6369-B44D-AA94-3F631FE7B71E}" destId="{E7E039DA-A0E6-AE4D-B085-5EB536D7DEC7}" srcOrd="0" destOrd="0" parTransId="{A46710BD-FFD3-9D40-ABBA-3621604AFA80}" sibTransId="{5245E42C-CC5C-DB4C-A5DB-276639240E4C}"/>
    <dgm:cxn modelId="{AFDF70F1-7B41-664F-ABD4-F6C68C08DFB4}" type="presOf" srcId="{7C6D5148-E9AB-9D40-8668-250549A75C02}" destId="{7DB7BC49-D3EF-8845-BA0D-979CE660097A}" srcOrd="0" destOrd="0" presId="urn:microsoft.com/office/officeart/2005/8/layout/balance1"/>
    <dgm:cxn modelId="{FA48F3FB-5078-B246-902D-F9A044D0E224}" type="presOf" srcId="{296328E0-98A0-BD49-A000-3425F8588A2D}" destId="{C98D5E4A-29DB-5340-B5EF-67A79A11D966}" srcOrd="0" destOrd="0" presId="urn:microsoft.com/office/officeart/2005/8/layout/balance1"/>
    <dgm:cxn modelId="{2A42DD4D-52B6-1949-85CC-87B5FF0C1312}" srcId="{7C6D5148-E9AB-9D40-8668-250549A75C02}" destId="{A74FA918-DBFE-F848-B5D0-CA337C7B5AD0}" srcOrd="0" destOrd="0" parTransId="{42FC731D-FFDF-764A-9E05-B2747C2916A1}" sibTransId="{6B383800-B131-6148-A75B-4189E23FF639}"/>
    <dgm:cxn modelId="{80518ECE-5C35-7943-AD65-2BB5D0012545}" type="presOf" srcId="{2ED444BC-F778-894E-B2ED-4A5AAC4C4AB0}" destId="{0E584997-BAFC-F640-B752-6132F169A52A}" srcOrd="0" destOrd="0" presId="urn:microsoft.com/office/officeart/2005/8/layout/balance1"/>
    <dgm:cxn modelId="{25F5D60B-92B2-5549-9BD7-38748C7C28D0}" type="presParOf" srcId="{2A82DA9A-E3C3-6141-A935-A5601DCCA1F2}" destId="{C944E447-CCCB-E145-9C67-2A2376A0885F}" srcOrd="0" destOrd="0" presId="urn:microsoft.com/office/officeart/2005/8/layout/balance1"/>
    <dgm:cxn modelId="{BBFA8EF6-48A7-EC47-9A93-F4B90B2D4C71}" type="presParOf" srcId="{2A82DA9A-E3C3-6141-A935-A5601DCCA1F2}" destId="{A592B1F3-1353-C04A-AA00-906A4214534B}" srcOrd="1" destOrd="0" presId="urn:microsoft.com/office/officeart/2005/8/layout/balance1"/>
    <dgm:cxn modelId="{D9ADECDF-21C1-0240-98DB-CF832A08CC5F}" type="presParOf" srcId="{A592B1F3-1353-C04A-AA00-906A4214534B}" destId="{3BD06650-58A1-674A-93F6-86F21AE6A95F}" srcOrd="0" destOrd="0" presId="urn:microsoft.com/office/officeart/2005/8/layout/balance1"/>
    <dgm:cxn modelId="{C3CFA31A-3C61-4848-91E7-FBF667B5F804}" type="presParOf" srcId="{A592B1F3-1353-C04A-AA00-906A4214534B}" destId="{7DB7BC49-D3EF-8845-BA0D-979CE660097A}" srcOrd="1" destOrd="0" presId="urn:microsoft.com/office/officeart/2005/8/layout/balance1"/>
    <dgm:cxn modelId="{B6B76EE5-0944-DE47-8F93-D088C21C554F}" type="presParOf" srcId="{2A82DA9A-E3C3-6141-A935-A5601DCCA1F2}" destId="{7BD7C385-A8C6-4F45-959E-FC17133E3ABA}" srcOrd="2" destOrd="0" presId="urn:microsoft.com/office/officeart/2005/8/layout/balance1"/>
    <dgm:cxn modelId="{BBAE6B63-6421-6F4A-A51F-0AB7319BDA82}" type="presParOf" srcId="{7BD7C385-A8C6-4F45-959E-FC17133E3ABA}" destId="{D2C111F4-207E-624A-A4E9-4F1C070ACA36}" srcOrd="0" destOrd="0" presId="urn:microsoft.com/office/officeart/2005/8/layout/balance1"/>
    <dgm:cxn modelId="{76C69FD1-FD90-D44E-9D45-2FA096ACE691}" type="presParOf" srcId="{7BD7C385-A8C6-4F45-959E-FC17133E3ABA}" destId="{565248D1-DAE5-C94C-82EB-7AD36249DE7F}" srcOrd="1" destOrd="0" presId="urn:microsoft.com/office/officeart/2005/8/layout/balance1"/>
    <dgm:cxn modelId="{C1B9F73B-3633-FD4D-A67C-3C9875D0FD0E}" type="presParOf" srcId="{7BD7C385-A8C6-4F45-959E-FC17133E3ABA}" destId="{C36DF72A-83E7-2F45-95F8-45C057E11F4C}" srcOrd="2" destOrd="0" presId="urn:microsoft.com/office/officeart/2005/8/layout/balance1"/>
    <dgm:cxn modelId="{EE1B6278-1A77-A647-80FD-34444D5AEBEB}" type="presParOf" srcId="{7BD7C385-A8C6-4F45-959E-FC17133E3ABA}" destId="{29B10C45-78CC-9541-89FE-E7B76198CA46}" srcOrd="3" destOrd="0" presId="urn:microsoft.com/office/officeart/2005/8/layout/balance1"/>
    <dgm:cxn modelId="{4DBB5C63-E982-5D46-A062-7FC60FF33C5E}" type="presParOf" srcId="{7BD7C385-A8C6-4F45-959E-FC17133E3ABA}" destId="{3B1CD5A9-A765-0E48-98AB-91F4260105CC}" srcOrd="4" destOrd="0" presId="urn:microsoft.com/office/officeart/2005/8/layout/balance1"/>
    <dgm:cxn modelId="{27A2C144-2C13-3142-B3B3-4DDB78CBB6C2}" type="presParOf" srcId="{7BD7C385-A8C6-4F45-959E-FC17133E3ABA}" destId="{C98D5E4A-29DB-5340-B5EF-67A79A11D966}" srcOrd="5" destOrd="0" presId="urn:microsoft.com/office/officeart/2005/8/layout/balance1"/>
    <dgm:cxn modelId="{4D68F816-55DA-DF41-8872-D3CA6E687C63}" type="presParOf" srcId="{7BD7C385-A8C6-4F45-959E-FC17133E3ABA}" destId="{0E584997-BAFC-F640-B752-6132F169A52A}" srcOrd="6"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C02B8-D781-FB4E-B9CD-051BAB3D021D}">
      <dsp:nvSpPr>
        <dsp:cNvPr id="0" name=""/>
        <dsp:cNvSpPr/>
      </dsp:nvSpPr>
      <dsp:spPr>
        <a:xfrm>
          <a:off x="149955" y="957721"/>
          <a:ext cx="2247580" cy="740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Sector Determinants</a:t>
          </a:r>
          <a:endParaRPr lang="en-US" sz="2400" kern="1200" dirty="0"/>
        </a:p>
      </dsp:txBody>
      <dsp:txXfrm>
        <a:off x="149955" y="957721"/>
        <a:ext cx="2247580" cy="740680"/>
      </dsp:txXfrm>
    </dsp:sp>
    <dsp:sp modelId="{4C63E253-26C9-DE4C-84BE-0D115F5325B1}">
      <dsp:nvSpPr>
        <dsp:cNvPr id="0" name=""/>
        <dsp:cNvSpPr/>
      </dsp:nvSpPr>
      <dsp:spPr>
        <a:xfrm>
          <a:off x="149955" y="2519560"/>
          <a:ext cx="2247580" cy="1387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2000250">
            <a:lnSpc>
              <a:spcPct val="90000"/>
            </a:lnSpc>
            <a:spcBef>
              <a:spcPct val="0"/>
            </a:spcBef>
            <a:spcAft>
              <a:spcPct val="35000"/>
            </a:spcAft>
          </a:pPr>
          <a:r>
            <a:rPr lang="en-US" sz="4500" kern="1200" dirty="0" smtClean="0">
              <a:solidFill>
                <a:srgbClr val="3366FF"/>
              </a:solidFill>
            </a:rPr>
            <a:t>Targeted Cohort </a:t>
          </a:r>
          <a:endParaRPr lang="en-US" sz="4500" kern="1200" dirty="0">
            <a:solidFill>
              <a:srgbClr val="3366FF"/>
            </a:solidFill>
          </a:endParaRPr>
        </a:p>
      </dsp:txBody>
      <dsp:txXfrm>
        <a:off x="149955" y="2519560"/>
        <a:ext cx="2247580" cy="1387673"/>
      </dsp:txXfrm>
    </dsp:sp>
    <dsp:sp modelId="{DA97F0AA-A724-6C46-B029-92BAD94F2862}">
      <dsp:nvSpPr>
        <dsp:cNvPr id="0" name=""/>
        <dsp:cNvSpPr/>
      </dsp:nvSpPr>
      <dsp:spPr>
        <a:xfrm>
          <a:off x="147401" y="732452"/>
          <a:ext cx="178784" cy="17878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267C333-5ECC-E34C-B1C5-232621E22B5F}">
      <dsp:nvSpPr>
        <dsp:cNvPr id="0" name=""/>
        <dsp:cNvSpPr/>
      </dsp:nvSpPr>
      <dsp:spPr>
        <a:xfrm>
          <a:off x="272550" y="482154"/>
          <a:ext cx="178784" cy="17878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F72C768-B514-E94B-9B97-84C45A80F300}">
      <dsp:nvSpPr>
        <dsp:cNvPr id="0" name=""/>
        <dsp:cNvSpPr/>
      </dsp:nvSpPr>
      <dsp:spPr>
        <a:xfrm>
          <a:off x="572909" y="532213"/>
          <a:ext cx="280947" cy="2809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8FBE79-F128-AD42-917C-B9225A648E9B}">
      <dsp:nvSpPr>
        <dsp:cNvPr id="0" name=""/>
        <dsp:cNvSpPr/>
      </dsp:nvSpPr>
      <dsp:spPr>
        <a:xfrm>
          <a:off x="823208" y="256885"/>
          <a:ext cx="178784" cy="17878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E2FC1A9-6CB0-9F44-897E-356F0392466C}">
      <dsp:nvSpPr>
        <dsp:cNvPr id="0" name=""/>
        <dsp:cNvSpPr/>
      </dsp:nvSpPr>
      <dsp:spPr>
        <a:xfrm>
          <a:off x="1148596" y="156765"/>
          <a:ext cx="178784" cy="17878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5747C8C-4C17-ED41-966F-3BE5CEB93AEB}">
      <dsp:nvSpPr>
        <dsp:cNvPr id="0" name=""/>
        <dsp:cNvSpPr/>
      </dsp:nvSpPr>
      <dsp:spPr>
        <a:xfrm>
          <a:off x="1549074" y="331974"/>
          <a:ext cx="178784" cy="17878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914D042-7267-D548-9EBC-3E2B69B3606C}">
      <dsp:nvSpPr>
        <dsp:cNvPr id="0" name=""/>
        <dsp:cNvSpPr/>
      </dsp:nvSpPr>
      <dsp:spPr>
        <a:xfrm>
          <a:off x="1799373" y="457124"/>
          <a:ext cx="280947" cy="2809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D55F7C7-AB39-8143-8B21-4AB069CB7F4C}">
      <dsp:nvSpPr>
        <dsp:cNvPr id="0" name=""/>
        <dsp:cNvSpPr/>
      </dsp:nvSpPr>
      <dsp:spPr>
        <a:xfrm>
          <a:off x="2149791" y="732452"/>
          <a:ext cx="178784" cy="17878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909AB77-E271-4E46-B3D2-57B92C7211E1}">
      <dsp:nvSpPr>
        <dsp:cNvPr id="0" name=""/>
        <dsp:cNvSpPr/>
      </dsp:nvSpPr>
      <dsp:spPr>
        <a:xfrm>
          <a:off x="2299970" y="1007781"/>
          <a:ext cx="178784" cy="17878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186AF92-8615-E948-82E5-4F156D44CFF7}">
      <dsp:nvSpPr>
        <dsp:cNvPr id="0" name=""/>
        <dsp:cNvSpPr/>
      </dsp:nvSpPr>
      <dsp:spPr>
        <a:xfrm>
          <a:off x="998417" y="482154"/>
          <a:ext cx="459732" cy="459732"/>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99C90BC-7713-1C4C-B694-9A6033F0FB33}">
      <dsp:nvSpPr>
        <dsp:cNvPr id="0" name=""/>
        <dsp:cNvSpPr/>
      </dsp:nvSpPr>
      <dsp:spPr>
        <a:xfrm>
          <a:off x="22251" y="1433289"/>
          <a:ext cx="178784" cy="17878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B28F07C-B95C-4949-BB5C-0E962F739194}">
      <dsp:nvSpPr>
        <dsp:cNvPr id="0" name=""/>
        <dsp:cNvSpPr/>
      </dsp:nvSpPr>
      <dsp:spPr>
        <a:xfrm>
          <a:off x="172431" y="1658558"/>
          <a:ext cx="280947" cy="2809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C7C5BAF-80C7-EE45-9948-72CE72632358}">
      <dsp:nvSpPr>
        <dsp:cNvPr id="0" name=""/>
        <dsp:cNvSpPr/>
      </dsp:nvSpPr>
      <dsp:spPr>
        <a:xfrm>
          <a:off x="547879" y="1858797"/>
          <a:ext cx="408651" cy="40865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0B4398F-D103-EB4E-ACA3-DF70D3861592}">
      <dsp:nvSpPr>
        <dsp:cNvPr id="0" name=""/>
        <dsp:cNvSpPr/>
      </dsp:nvSpPr>
      <dsp:spPr>
        <a:xfrm>
          <a:off x="1073506" y="2184185"/>
          <a:ext cx="178784" cy="17878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C0E37B7-2D39-364D-86CF-32FC088F7048}">
      <dsp:nvSpPr>
        <dsp:cNvPr id="0" name=""/>
        <dsp:cNvSpPr/>
      </dsp:nvSpPr>
      <dsp:spPr>
        <a:xfrm>
          <a:off x="1173626" y="1858797"/>
          <a:ext cx="280947" cy="2809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0955CB9-10CE-8749-BE73-143E77E94894}">
      <dsp:nvSpPr>
        <dsp:cNvPr id="0" name=""/>
        <dsp:cNvSpPr/>
      </dsp:nvSpPr>
      <dsp:spPr>
        <a:xfrm>
          <a:off x="1423925" y="2209215"/>
          <a:ext cx="178784" cy="17878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A66D1BE-CD11-9346-8BC2-BB9A10C6BA29}">
      <dsp:nvSpPr>
        <dsp:cNvPr id="0" name=""/>
        <dsp:cNvSpPr/>
      </dsp:nvSpPr>
      <dsp:spPr>
        <a:xfrm>
          <a:off x="1649194" y="1808737"/>
          <a:ext cx="408651" cy="40865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EE0B7BA-D943-DF48-9146-57A4D16B026B}">
      <dsp:nvSpPr>
        <dsp:cNvPr id="0" name=""/>
        <dsp:cNvSpPr/>
      </dsp:nvSpPr>
      <dsp:spPr>
        <a:xfrm>
          <a:off x="2199851" y="1708618"/>
          <a:ext cx="280947" cy="2809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CE572FC-FA84-7D44-969A-D07CEC79E2FC}">
      <dsp:nvSpPr>
        <dsp:cNvPr id="0" name=""/>
        <dsp:cNvSpPr/>
      </dsp:nvSpPr>
      <dsp:spPr>
        <a:xfrm>
          <a:off x="2480798" y="531797"/>
          <a:ext cx="825103" cy="1575211"/>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F895F4A-60BD-B444-95CA-E8C5BEFF3E5A}">
      <dsp:nvSpPr>
        <dsp:cNvPr id="0" name=""/>
        <dsp:cNvSpPr/>
      </dsp:nvSpPr>
      <dsp:spPr>
        <a:xfrm>
          <a:off x="3155883" y="531797"/>
          <a:ext cx="825103" cy="1575211"/>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57E55FC-0591-8843-9B65-BFC3AEF03E8B}">
      <dsp:nvSpPr>
        <dsp:cNvPr id="0" name=""/>
        <dsp:cNvSpPr/>
      </dsp:nvSpPr>
      <dsp:spPr>
        <a:xfrm>
          <a:off x="4070997" y="401618"/>
          <a:ext cx="1912739" cy="191273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Social Protection Programs</a:t>
          </a:r>
          <a:endParaRPr lang="en-US" sz="2400" kern="1200" dirty="0"/>
        </a:p>
      </dsp:txBody>
      <dsp:txXfrm>
        <a:off x="4351111" y="681732"/>
        <a:ext cx="1352511" cy="13525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C02B8-D781-FB4E-B9CD-051BAB3D021D}">
      <dsp:nvSpPr>
        <dsp:cNvPr id="0" name=""/>
        <dsp:cNvSpPr/>
      </dsp:nvSpPr>
      <dsp:spPr>
        <a:xfrm>
          <a:off x="58348" y="611528"/>
          <a:ext cx="866984" cy="285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Sector Determinants</a:t>
          </a:r>
          <a:endParaRPr lang="en-US" sz="900" kern="1200" dirty="0"/>
        </a:p>
      </dsp:txBody>
      <dsp:txXfrm>
        <a:off x="58348" y="611528"/>
        <a:ext cx="866984" cy="285710"/>
      </dsp:txXfrm>
    </dsp:sp>
    <dsp:sp modelId="{4C63E253-26C9-DE4C-84BE-0D115F5325B1}">
      <dsp:nvSpPr>
        <dsp:cNvPr id="0" name=""/>
        <dsp:cNvSpPr/>
      </dsp:nvSpPr>
      <dsp:spPr>
        <a:xfrm>
          <a:off x="58348" y="1213994"/>
          <a:ext cx="866984" cy="5352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solidFill>
                <a:srgbClr val="3366FF"/>
              </a:solidFill>
            </a:rPr>
            <a:t>Targeted Cohort </a:t>
          </a:r>
          <a:endParaRPr lang="en-US" sz="1700" kern="1200" dirty="0">
            <a:solidFill>
              <a:srgbClr val="3366FF"/>
            </a:solidFill>
          </a:endParaRPr>
        </a:p>
      </dsp:txBody>
      <dsp:txXfrm>
        <a:off x="58348" y="1213994"/>
        <a:ext cx="866984" cy="535283"/>
      </dsp:txXfrm>
    </dsp:sp>
    <dsp:sp modelId="{DA97F0AA-A724-6C46-B029-92BAD94F2862}">
      <dsp:nvSpPr>
        <dsp:cNvPr id="0" name=""/>
        <dsp:cNvSpPr/>
      </dsp:nvSpPr>
      <dsp:spPr>
        <a:xfrm>
          <a:off x="57363" y="524633"/>
          <a:ext cx="68964" cy="6896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267C333-5ECC-E34C-B1C5-232621E22B5F}">
      <dsp:nvSpPr>
        <dsp:cNvPr id="0" name=""/>
        <dsp:cNvSpPr/>
      </dsp:nvSpPr>
      <dsp:spPr>
        <a:xfrm>
          <a:off x="105638" y="428082"/>
          <a:ext cx="68964" cy="6896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F72C768-B514-E94B-9B97-84C45A80F300}">
      <dsp:nvSpPr>
        <dsp:cNvPr id="0" name=""/>
        <dsp:cNvSpPr/>
      </dsp:nvSpPr>
      <dsp:spPr>
        <a:xfrm>
          <a:off x="221499" y="447392"/>
          <a:ext cx="108373" cy="10837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8FBE79-F128-AD42-917C-B9225A648E9B}">
      <dsp:nvSpPr>
        <dsp:cNvPr id="0" name=""/>
        <dsp:cNvSpPr/>
      </dsp:nvSpPr>
      <dsp:spPr>
        <a:xfrm>
          <a:off x="318049" y="341187"/>
          <a:ext cx="68964" cy="6896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E2FC1A9-6CB0-9F44-897E-356F0392466C}">
      <dsp:nvSpPr>
        <dsp:cNvPr id="0" name=""/>
        <dsp:cNvSpPr/>
      </dsp:nvSpPr>
      <dsp:spPr>
        <a:xfrm>
          <a:off x="443565" y="302566"/>
          <a:ext cx="68964" cy="6896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5747C8C-4C17-ED41-966F-3BE5CEB93AEB}">
      <dsp:nvSpPr>
        <dsp:cNvPr id="0" name=""/>
        <dsp:cNvSpPr/>
      </dsp:nvSpPr>
      <dsp:spPr>
        <a:xfrm>
          <a:off x="598046" y="370152"/>
          <a:ext cx="68964" cy="6896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914D042-7267-D548-9EBC-3E2B69B3606C}">
      <dsp:nvSpPr>
        <dsp:cNvPr id="0" name=""/>
        <dsp:cNvSpPr/>
      </dsp:nvSpPr>
      <dsp:spPr>
        <a:xfrm>
          <a:off x="694597" y="418427"/>
          <a:ext cx="108373" cy="10837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D55F7C7-AB39-8143-8B21-4AB069CB7F4C}">
      <dsp:nvSpPr>
        <dsp:cNvPr id="0" name=""/>
        <dsp:cNvSpPr/>
      </dsp:nvSpPr>
      <dsp:spPr>
        <a:xfrm>
          <a:off x="829767" y="524633"/>
          <a:ext cx="68964" cy="6896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909AB77-E271-4E46-B3D2-57B92C7211E1}">
      <dsp:nvSpPr>
        <dsp:cNvPr id="0" name=""/>
        <dsp:cNvSpPr/>
      </dsp:nvSpPr>
      <dsp:spPr>
        <a:xfrm>
          <a:off x="887698" y="630839"/>
          <a:ext cx="68964" cy="6896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186AF92-8615-E948-82E5-4F156D44CFF7}">
      <dsp:nvSpPr>
        <dsp:cNvPr id="0" name=""/>
        <dsp:cNvSpPr/>
      </dsp:nvSpPr>
      <dsp:spPr>
        <a:xfrm>
          <a:off x="385635" y="428082"/>
          <a:ext cx="177337" cy="17733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99C90BC-7713-1C4C-B694-9A6033F0FB33}">
      <dsp:nvSpPr>
        <dsp:cNvPr id="0" name=""/>
        <dsp:cNvSpPr/>
      </dsp:nvSpPr>
      <dsp:spPr>
        <a:xfrm>
          <a:off x="9087" y="794975"/>
          <a:ext cx="68964" cy="6896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B28F07C-B95C-4949-BB5C-0E962F739194}">
      <dsp:nvSpPr>
        <dsp:cNvPr id="0" name=""/>
        <dsp:cNvSpPr/>
      </dsp:nvSpPr>
      <dsp:spPr>
        <a:xfrm>
          <a:off x="67018" y="881870"/>
          <a:ext cx="108373" cy="10837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C7C5BAF-80C7-EE45-9948-72CE72632358}">
      <dsp:nvSpPr>
        <dsp:cNvPr id="0" name=""/>
        <dsp:cNvSpPr/>
      </dsp:nvSpPr>
      <dsp:spPr>
        <a:xfrm>
          <a:off x="211844" y="959111"/>
          <a:ext cx="157633" cy="15763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0B4398F-D103-EB4E-ACA3-DF70D3861592}">
      <dsp:nvSpPr>
        <dsp:cNvPr id="0" name=""/>
        <dsp:cNvSpPr/>
      </dsp:nvSpPr>
      <dsp:spPr>
        <a:xfrm>
          <a:off x="414600" y="1084626"/>
          <a:ext cx="68964" cy="6896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C0E37B7-2D39-364D-86CF-32FC088F7048}">
      <dsp:nvSpPr>
        <dsp:cNvPr id="0" name=""/>
        <dsp:cNvSpPr/>
      </dsp:nvSpPr>
      <dsp:spPr>
        <a:xfrm>
          <a:off x="453220" y="959111"/>
          <a:ext cx="108373" cy="10837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0955CB9-10CE-8749-BE73-143E77E94894}">
      <dsp:nvSpPr>
        <dsp:cNvPr id="0" name=""/>
        <dsp:cNvSpPr/>
      </dsp:nvSpPr>
      <dsp:spPr>
        <a:xfrm>
          <a:off x="549771" y="1094281"/>
          <a:ext cx="68964" cy="6896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A66D1BE-CD11-9346-8BC2-BB9A10C6BA29}">
      <dsp:nvSpPr>
        <dsp:cNvPr id="0" name=""/>
        <dsp:cNvSpPr/>
      </dsp:nvSpPr>
      <dsp:spPr>
        <a:xfrm>
          <a:off x="636666" y="939800"/>
          <a:ext cx="157633" cy="15763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EE0B7BA-D943-DF48-9146-57A4D16B026B}">
      <dsp:nvSpPr>
        <dsp:cNvPr id="0" name=""/>
        <dsp:cNvSpPr/>
      </dsp:nvSpPr>
      <dsp:spPr>
        <a:xfrm>
          <a:off x="849077" y="901180"/>
          <a:ext cx="108373" cy="10837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CE572FC-FA84-7D44-969A-D07CEC79E2FC}">
      <dsp:nvSpPr>
        <dsp:cNvPr id="0" name=""/>
        <dsp:cNvSpPr/>
      </dsp:nvSpPr>
      <dsp:spPr>
        <a:xfrm>
          <a:off x="957451" y="447232"/>
          <a:ext cx="318276" cy="607624"/>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F895F4A-60BD-B444-95CA-E8C5BEFF3E5A}">
      <dsp:nvSpPr>
        <dsp:cNvPr id="0" name=""/>
        <dsp:cNvSpPr/>
      </dsp:nvSpPr>
      <dsp:spPr>
        <a:xfrm>
          <a:off x="1217859" y="447232"/>
          <a:ext cx="318276" cy="607624"/>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57E55FC-0591-8843-9B65-BFC3AEF03E8B}">
      <dsp:nvSpPr>
        <dsp:cNvPr id="0" name=""/>
        <dsp:cNvSpPr/>
      </dsp:nvSpPr>
      <dsp:spPr>
        <a:xfrm>
          <a:off x="1570856" y="397016"/>
          <a:ext cx="737822" cy="737822"/>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r>
            <a:rPr lang="en-US" sz="900" kern="1200" dirty="0" smtClean="0"/>
            <a:t>Social Protection Programs</a:t>
          </a:r>
          <a:endParaRPr lang="en-US" sz="900" kern="1200" dirty="0"/>
        </a:p>
      </dsp:txBody>
      <dsp:txXfrm>
        <a:off x="1678908" y="505068"/>
        <a:ext cx="521718" cy="5217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D1652-2380-164D-8DD1-4C7F9C415767}">
      <dsp:nvSpPr>
        <dsp:cNvPr id="0" name=""/>
        <dsp:cNvSpPr/>
      </dsp:nvSpPr>
      <dsp:spPr>
        <a:xfrm>
          <a:off x="2252239" y="829250"/>
          <a:ext cx="2685618" cy="268608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Girls 12-18</a:t>
          </a:r>
          <a:endParaRPr lang="en-US" sz="3200" kern="1200" dirty="0"/>
        </a:p>
      </dsp:txBody>
      <dsp:txXfrm>
        <a:off x="2645539" y="1222617"/>
        <a:ext cx="1899018" cy="1899346"/>
      </dsp:txXfrm>
    </dsp:sp>
    <dsp:sp modelId="{B9648732-5058-C94C-A444-216F4DCABACD}">
      <dsp:nvSpPr>
        <dsp:cNvPr id="0" name=""/>
        <dsp:cNvSpPr/>
      </dsp:nvSpPr>
      <dsp:spPr>
        <a:xfrm>
          <a:off x="3078032" y="3315650"/>
          <a:ext cx="216502" cy="21648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BB2B331-928D-1C46-8F33-E6EE6EC839B5}">
      <dsp:nvSpPr>
        <dsp:cNvPr id="0" name=""/>
        <dsp:cNvSpPr/>
      </dsp:nvSpPr>
      <dsp:spPr>
        <a:xfrm>
          <a:off x="5110838" y="1919330"/>
          <a:ext cx="216502" cy="21648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075BFC6-1B20-4742-A35A-F5FF8B4FB5DC}">
      <dsp:nvSpPr>
        <dsp:cNvPr id="0" name=""/>
        <dsp:cNvSpPr/>
      </dsp:nvSpPr>
      <dsp:spPr>
        <a:xfrm>
          <a:off x="4076255" y="3546050"/>
          <a:ext cx="298585" cy="29904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A1FD21D-EDE3-9D49-AFF3-84FF7E358E28}">
      <dsp:nvSpPr>
        <dsp:cNvPr id="0" name=""/>
        <dsp:cNvSpPr/>
      </dsp:nvSpPr>
      <dsp:spPr>
        <a:xfrm>
          <a:off x="3138630" y="1131170"/>
          <a:ext cx="216502" cy="21648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4FEE44A-528E-8748-BE10-76A7E9A3DBDC}">
      <dsp:nvSpPr>
        <dsp:cNvPr id="0" name=""/>
        <dsp:cNvSpPr/>
      </dsp:nvSpPr>
      <dsp:spPr>
        <a:xfrm>
          <a:off x="2457172" y="2370050"/>
          <a:ext cx="216502" cy="21648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6340A5F-7464-5244-B322-E1B38BEFE560}">
      <dsp:nvSpPr>
        <dsp:cNvPr id="0" name=""/>
        <dsp:cNvSpPr/>
      </dsp:nvSpPr>
      <dsp:spPr>
        <a:xfrm>
          <a:off x="1332442" y="1324773"/>
          <a:ext cx="1252337" cy="107055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Nutrition</a:t>
          </a:r>
        </a:p>
        <a:p>
          <a:pPr lvl="0" algn="ctr" defTabSz="711200">
            <a:lnSpc>
              <a:spcPct val="90000"/>
            </a:lnSpc>
            <a:spcBef>
              <a:spcPct val="0"/>
            </a:spcBef>
            <a:spcAft>
              <a:spcPct val="35000"/>
            </a:spcAft>
          </a:pPr>
          <a:endParaRPr lang="en-US" sz="1600" kern="1200" dirty="0"/>
        </a:p>
      </dsp:txBody>
      <dsp:txXfrm>
        <a:off x="1515843" y="1481552"/>
        <a:ext cx="885535" cy="756995"/>
      </dsp:txXfrm>
    </dsp:sp>
    <dsp:sp modelId="{4E01644E-F55F-3148-B371-D4087E8DECB0}">
      <dsp:nvSpPr>
        <dsp:cNvPr id="0" name=""/>
        <dsp:cNvSpPr/>
      </dsp:nvSpPr>
      <dsp:spPr>
        <a:xfrm>
          <a:off x="3482940" y="1140770"/>
          <a:ext cx="298585" cy="29904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C15EE65-199C-C74B-A47D-CB10E604ED9E}">
      <dsp:nvSpPr>
        <dsp:cNvPr id="0" name=""/>
        <dsp:cNvSpPr/>
      </dsp:nvSpPr>
      <dsp:spPr>
        <a:xfrm>
          <a:off x="1515691" y="2725730"/>
          <a:ext cx="539878" cy="54000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BB71348-198E-8245-95EA-DA7FAAD35198}">
      <dsp:nvSpPr>
        <dsp:cNvPr id="0" name=""/>
        <dsp:cNvSpPr/>
      </dsp:nvSpPr>
      <dsp:spPr>
        <a:xfrm>
          <a:off x="5213856" y="800450"/>
          <a:ext cx="1091875" cy="109200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HIV</a:t>
          </a:r>
          <a:endParaRPr lang="en-US" sz="700" kern="1200" dirty="0"/>
        </a:p>
      </dsp:txBody>
      <dsp:txXfrm>
        <a:off x="5373757" y="960370"/>
        <a:ext cx="772073" cy="772160"/>
      </dsp:txXfrm>
    </dsp:sp>
    <dsp:sp modelId="{F60FD731-7F65-5349-8773-331EFBA9BB87}">
      <dsp:nvSpPr>
        <dsp:cNvPr id="0" name=""/>
        <dsp:cNvSpPr/>
      </dsp:nvSpPr>
      <dsp:spPr>
        <a:xfrm>
          <a:off x="4726313" y="1554050"/>
          <a:ext cx="298585" cy="29904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9EB7E8A-1D57-F04F-B07F-06B608115F31}">
      <dsp:nvSpPr>
        <dsp:cNvPr id="0" name=""/>
        <dsp:cNvSpPr/>
      </dsp:nvSpPr>
      <dsp:spPr>
        <a:xfrm>
          <a:off x="1310207" y="3368450"/>
          <a:ext cx="216502" cy="21648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D12121C-B38B-BF49-A6CE-65B3BADB60DB}">
      <dsp:nvSpPr>
        <dsp:cNvPr id="0" name=""/>
        <dsp:cNvSpPr/>
      </dsp:nvSpPr>
      <dsp:spPr>
        <a:xfrm>
          <a:off x="3467515" y="3060290"/>
          <a:ext cx="216502" cy="21648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3F71D44-2D05-BA4D-9751-A29956E03139}">
      <dsp:nvSpPr>
        <dsp:cNvPr id="0" name=""/>
        <dsp:cNvSpPr/>
      </dsp:nvSpPr>
      <dsp:spPr>
        <a:xfrm>
          <a:off x="5486423" y="2448548"/>
          <a:ext cx="1573611" cy="1569564"/>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Commodities</a:t>
          </a:r>
          <a:endParaRPr lang="en-US" sz="700" kern="1200" dirty="0"/>
        </a:p>
      </dsp:txBody>
      <dsp:txXfrm>
        <a:off x="5716873" y="2678405"/>
        <a:ext cx="1112711" cy="1109850"/>
      </dsp:txXfrm>
    </dsp:sp>
    <dsp:sp modelId="{B098D3BF-2AE1-C040-AFFE-72F907D45CEA}">
      <dsp:nvSpPr>
        <dsp:cNvPr id="0" name=""/>
        <dsp:cNvSpPr/>
      </dsp:nvSpPr>
      <dsp:spPr>
        <a:xfrm>
          <a:off x="5419340" y="2649410"/>
          <a:ext cx="216502" cy="21648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5954134-B663-B14B-A75A-9B5B27C07A5E}">
      <dsp:nvSpPr>
        <dsp:cNvPr id="0" name=""/>
        <dsp:cNvSpPr/>
      </dsp:nvSpPr>
      <dsp:spPr>
        <a:xfrm>
          <a:off x="2475130" y="3449671"/>
          <a:ext cx="1328103" cy="1436438"/>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Education</a:t>
          </a:r>
          <a:endParaRPr lang="en-US" sz="700" kern="1200" dirty="0"/>
        </a:p>
      </dsp:txBody>
      <dsp:txXfrm>
        <a:off x="2669626" y="3660032"/>
        <a:ext cx="939111" cy="1015716"/>
      </dsp:txXfrm>
    </dsp:sp>
    <dsp:sp modelId="{693EDF01-87E8-0F40-B3FD-461F7BD8FE29}">
      <dsp:nvSpPr>
        <dsp:cNvPr id="0" name=""/>
        <dsp:cNvSpPr/>
      </dsp:nvSpPr>
      <dsp:spPr>
        <a:xfrm>
          <a:off x="3568329" y="3584930"/>
          <a:ext cx="216502" cy="21648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CA9DAC3-7B9C-AB4B-9BBE-63CCE19F97AC}">
      <dsp:nvSpPr>
        <dsp:cNvPr id="0" name=""/>
        <dsp:cNvSpPr/>
      </dsp:nvSpPr>
      <dsp:spPr>
        <a:xfrm>
          <a:off x="3634437" y="-86109"/>
          <a:ext cx="1091875" cy="109200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Malaria</a:t>
          </a:r>
          <a:endParaRPr lang="en-US" sz="700" kern="1200" dirty="0"/>
        </a:p>
      </dsp:txBody>
      <dsp:txXfrm>
        <a:off x="3794338" y="73811"/>
        <a:ext cx="772073" cy="772160"/>
      </dsp:txXfrm>
    </dsp:sp>
    <dsp:sp modelId="{FBE9F76C-EDB4-A246-A715-15CDFBB4E1E0}">
      <dsp:nvSpPr>
        <dsp:cNvPr id="0" name=""/>
        <dsp:cNvSpPr/>
      </dsp:nvSpPr>
      <dsp:spPr>
        <a:xfrm>
          <a:off x="2288047" y="1097570"/>
          <a:ext cx="216502" cy="21648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B1045D1-EDEF-F04D-AC08-7C7201802B31}">
      <dsp:nvSpPr>
        <dsp:cNvPr id="0" name=""/>
        <dsp:cNvSpPr/>
      </dsp:nvSpPr>
      <dsp:spPr>
        <a:xfrm>
          <a:off x="4808947" y="182690"/>
          <a:ext cx="216502" cy="21648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95190-2DF4-D24C-A8F5-AC957FD2C181}">
      <dsp:nvSpPr>
        <dsp:cNvPr id="0" name=""/>
        <dsp:cNvSpPr/>
      </dsp:nvSpPr>
      <dsp:spPr>
        <a:xfrm rot="5400000">
          <a:off x="218" y="1438772"/>
          <a:ext cx="2840393" cy="2840829"/>
        </a:xfrm>
        <a:prstGeom prst="blockArc">
          <a:avLst>
            <a:gd name="adj1" fmla="val 13500000"/>
            <a:gd name="adj2" fmla="val 18900000"/>
            <a:gd name="adj3" fmla="val 496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2B1B58D-8360-CB47-98E8-1B52739DE6BA}">
      <dsp:nvSpPr>
        <dsp:cNvPr id="0" name=""/>
        <dsp:cNvSpPr/>
      </dsp:nvSpPr>
      <dsp:spPr>
        <a:xfrm rot="16200000">
          <a:off x="2923565" y="1438772"/>
          <a:ext cx="2840393" cy="2840829"/>
        </a:xfrm>
        <a:prstGeom prst="blockArc">
          <a:avLst>
            <a:gd name="adj1" fmla="val 13500000"/>
            <a:gd name="adj2" fmla="val 18900000"/>
            <a:gd name="adj3" fmla="val 496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CE30E97-352C-CE4B-9C49-D5F964DE14E7}">
      <dsp:nvSpPr>
        <dsp:cNvPr id="0" name=""/>
        <dsp:cNvSpPr/>
      </dsp:nvSpPr>
      <dsp:spPr>
        <a:xfrm>
          <a:off x="3259433" y="3906310"/>
          <a:ext cx="2156623" cy="568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Selected Sector / Intervention	</a:t>
          </a:r>
          <a:endParaRPr lang="en-US" sz="1300" kern="1200" dirty="0"/>
        </a:p>
      </dsp:txBody>
      <dsp:txXfrm>
        <a:off x="3259433" y="3906310"/>
        <a:ext cx="2156623" cy="568260"/>
      </dsp:txXfrm>
    </dsp:sp>
    <dsp:sp modelId="{BFC0CBCB-6A07-9740-B6D5-167B5D514A25}">
      <dsp:nvSpPr>
        <dsp:cNvPr id="0" name=""/>
        <dsp:cNvSpPr/>
      </dsp:nvSpPr>
      <dsp:spPr>
        <a:xfrm rot="5400000">
          <a:off x="2832452" y="1438772"/>
          <a:ext cx="2840393" cy="2840829"/>
        </a:xfrm>
        <a:prstGeom prst="blockArc">
          <a:avLst>
            <a:gd name="adj1" fmla="val 13500000"/>
            <a:gd name="adj2" fmla="val 18900000"/>
            <a:gd name="adj3" fmla="val 496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590628E-50C9-A641-89E0-185E310EE18B}">
      <dsp:nvSpPr>
        <dsp:cNvPr id="0" name=""/>
        <dsp:cNvSpPr/>
      </dsp:nvSpPr>
      <dsp:spPr>
        <a:xfrm rot="16200000">
          <a:off x="5754940" y="1438772"/>
          <a:ext cx="2840393" cy="2840829"/>
        </a:xfrm>
        <a:prstGeom prst="blockArc">
          <a:avLst>
            <a:gd name="adj1" fmla="val 13500000"/>
            <a:gd name="adj2" fmla="val 18900000"/>
            <a:gd name="adj3" fmla="val 496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C8449DE-6B29-9747-A1C3-619A3AB44A8A}">
      <dsp:nvSpPr>
        <dsp:cNvPr id="0" name=""/>
        <dsp:cNvSpPr/>
      </dsp:nvSpPr>
      <dsp:spPr>
        <a:xfrm>
          <a:off x="5883655" y="3906310"/>
          <a:ext cx="2156623" cy="568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Resource Mix/Program Envelope</a:t>
          </a:r>
        </a:p>
      </dsp:txBody>
      <dsp:txXfrm>
        <a:off x="5883655" y="3906310"/>
        <a:ext cx="2156623" cy="568260"/>
      </dsp:txXfrm>
    </dsp:sp>
    <dsp:sp modelId="{1D29C8FD-02F9-F844-9262-AD7817B24432}">
      <dsp:nvSpPr>
        <dsp:cNvPr id="0" name=""/>
        <dsp:cNvSpPr/>
      </dsp:nvSpPr>
      <dsp:spPr>
        <a:xfrm>
          <a:off x="3711769" y="1932905"/>
          <a:ext cx="1196079" cy="1196079"/>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t>Transportation /Access</a:t>
          </a:r>
          <a:endParaRPr lang="en-US" sz="1000" kern="1200" dirty="0"/>
        </a:p>
      </dsp:txBody>
      <dsp:txXfrm>
        <a:off x="3871247" y="2142219"/>
        <a:ext cx="877125" cy="538235"/>
      </dsp:txXfrm>
    </dsp:sp>
    <dsp:sp modelId="{7EB21CA0-443F-9D49-933B-CBB37D8A3B8B}">
      <dsp:nvSpPr>
        <dsp:cNvPr id="0" name=""/>
        <dsp:cNvSpPr/>
      </dsp:nvSpPr>
      <dsp:spPr>
        <a:xfrm>
          <a:off x="4143355" y="2680455"/>
          <a:ext cx="1196079" cy="1196079"/>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t>Health/PMCT</a:t>
          </a:r>
          <a:endParaRPr lang="en-US" sz="1000" kern="1200" dirty="0"/>
        </a:p>
      </dsp:txBody>
      <dsp:txXfrm>
        <a:off x="4509156" y="2989443"/>
        <a:ext cx="717647" cy="657843"/>
      </dsp:txXfrm>
    </dsp:sp>
    <dsp:sp modelId="{630A818F-355B-6E4F-BC22-33AAC87A76B5}">
      <dsp:nvSpPr>
        <dsp:cNvPr id="0" name=""/>
        <dsp:cNvSpPr/>
      </dsp:nvSpPr>
      <dsp:spPr>
        <a:xfrm>
          <a:off x="3280184" y="2680455"/>
          <a:ext cx="1196079" cy="1196079"/>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t>Agriculture/Food  Nutrition</a:t>
          </a:r>
          <a:endParaRPr lang="en-US" sz="1000" kern="1200" dirty="0"/>
        </a:p>
      </dsp:txBody>
      <dsp:txXfrm>
        <a:off x="3392815" y="2989443"/>
        <a:ext cx="717647" cy="657843"/>
      </dsp:txXfrm>
    </dsp:sp>
    <dsp:sp modelId="{17430476-E8DB-8E4A-945C-21641BF65FC1}">
      <dsp:nvSpPr>
        <dsp:cNvPr id="0" name=""/>
        <dsp:cNvSpPr/>
      </dsp:nvSpPr>
      <dsp:spPr>
        <a:xfrm>
          <a:off x="738994" y="1790814"/>
          <a:ext cx="836864" cy="836868"/>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Youth</a:t>
          </a:r>
          <a:endParaRPr lang="en-US" sz="1000" kern="1200" dirty="0"/>
        </a:p>
      </dsp:txBody>
      <dsp:txXfrm>
        <a:off x="861550" y="1913370"/>
        <a:ext cx="591752" cy="591756"/>
      </dsp:txXfrm>
    </dsp:sp>
    <dsp:sp modelId="{405EFA5C-EF55-6B41-B6C6-39C6BD6FDD8B}">
      <dsp:nvSpPr>
        <dsp:cNvPr id="0" name=""/>
        <dsp:cNvSpPr/>
      </dsp:nvSpPr>
      <dsp:spPr>
        <a:xfrm>
          <a:off x="840553" y="2741024"/>
          <a:ext cx="239104" cy="239135"/>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C889830E-3127-E94F-B72E-280AC79A193D}">
      <dsp:nvSpPr>
        <dsp:cNvPr id="0" name=""/>
        <dsp:cNvSpPr/>
      </dsp:nvSpPr>
      <dsp:spPr>
        <a:xfrm>
          <a:off x="1619241" y="1816986"/>
          <a:ext cx="239104" cy="239135"/>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DA2E418E-5686-F545-90E4-8048113B075C}">
      <dsp:nvSpPr>
        <dsp:cNvPr id="0" name=""/>
        <dsp:cNvSpPr/>
      </dsp:nvSpPr>
      <dsp:spPr>
        <a:xfrm>
          <a:off x="1619440" y="2066041"/>
          <a:ext cx="836864" cy="836868"/>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HIV +</a:t>
          </a:r>
          <a:endParaRPr lang="en-US" sz="1000" kern="1200" dirty="0"/>
        </a:p>
      </dsp:txBody>
      <dsp:txXfrm>
        <a:off x="1741996" y="2188597"/>
        <a:ext cx="591752" cy="591756"/>
      </dsp:txXfrm>
    </dsp:sp>
    <dsp:sp modelId="{57A7C66A-00AF-8748-8323-BEA7BCD1B3F3}">
      <dsp:nvSpPr>
        <dsp:cNvPr id="0" name=""/>
        <dsp:cNvSpPr/>
      </dsp:nvSpPr>
      <dsp:spPr>
        <a:xfrm>
          <a:off x="2302966" y="2915574"/>
          <a:ext cx="239104" cy="239135"/>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3B055408-E8ED-934F-B081-D28FBF6AB46C}">
      <dsp:nvSpPr>
        <dsp:cNvPr id="0" name=""/>
        <dsp:cNvSpPr/>
      </dsp:nvSpPr>
      <dsp:spPr>
        <a:xfrm>
          <a:off x="542872" y="3064585"/>
          <a:ext cx="836864" cy="836868"/>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Female</a:t>
          </a:r>
          <a:endParaRPr lang="en-US" sz="1000" kern="1200" dirty="0"/>
        </a:p>
      </dsp:txBody>
      <dsp:txXfrm>
        <a:off x="665428" y="3187141"/>
        <a:ext cx="591752" cy="591756"/>
      </dsp:txXfrm>
    </dsp:sp>
    <dsp:sp modelId="{DE26138F-C644-3A48-AC83-DD82D7D2B1AF}">
      <dsp:nvSpPr>
        <dsp:cNvPr id="0" name=""/>
        <dsp:cNvSpPr/>
      </dsp:nvSpPr>
      <dsp:spPr>
        <a:xfrm>
          <a:off x="1467501" y="2997889"/>
          <a:ext cx="836864" cy="836868"/>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Pregnant</a:t>
          </a:r>
          <a:endParaRPr lang="en-US" sz="1000" kern="1200" dirty="0"/>
        </a:p>
      </dsp:txBody>
      <dsp:txXfrm>
        <a:off x="1590057" y="3120445"/>
        <a:ext cx="591752" cy="591756"/>
      </dsp:txXfrm>
    </dsp:sp>
    <dsp:sp modelId="{9D7D5B2F-6F66-0B4F-AFFA-0320C0292AA1}">
      <dsp:nvSpPr>
        <dsp:cNvPr id="0" name=""/>
        <dsp:cNvSpPr/>
      </dsp:nvSpPr>
      <dsp:spPr>
        <a:xfrm>
          <a:off x="1187014" y="2684036"/>
          <a:ext cx="411035" cy="410941"/>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ECA9CE6C-D498-3344-990D-CFE37A53BFBC}">
      <dsp:nvSpPr>
        <dsp:cNvPr id="0" name=""/>
        <dsp:cNvSpPr/>
      </dsp:nvSpPr>
      <dsp:spPr>
        <a:xfrm>
          <a:off x="572061" y="2894256"/>
          <a:ext cx="179727" cy="179615"/>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sp>
    <dsp:sp modelId="{30780973-EDBC-3649-889D-B5164AE16612}">
      <dsp:nvSpPr>
        <dsp:cNvPr id="0" name=""/>
        <dsp:cNvSpPr/>
      </dsp:nvSpPr>
      <dsp:spPr>
        <a:xfrm>
          <a:off x="6128628" y="2026071"/>
          <a:ext cx="1658941" cy="165864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Public Health and Wellness Social Protection Planning</a:t>
          </a:r>
          <a:endParaRPr lang="en-US" sz="1300" kern="1200" dirty="0"/>
        </a:p>
      </dsp:txBody>
      <dsp:txXfrm>
        <a:off x="6371574" y="2268973"/>
        <a:ext cx="1173049" cy="1172837"/>
      </dsp:txXfrm>
    </dsp:sp>
    <dsp:sp modelId="{34AE46E0-C03E-FD4B-87BC-4C4BF3A7FA38}">
      <dsp:nvSpPr>
        <dsp:cNvPr id="0" name=""/>
        <dsp:cNvSpPr/>
      </dsp:nvSpPr>
      <dsp:spPr>
        <a:xfrm>
          <a:off x="533783" y="3906310"/>
          <a:ext cx="2156623" cy="568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Cohort Attributes</a:t>
          </a:r>
        </a:p>
        <a:p>
          <a:pPr lvl="0" algn="ctr" defTabSz="577850">
            <a:lnSpc>
              <a:spcPct val="90000"/>
            </a:lnSpc>
            <a:spcBef>
              <a:spcPct val="0"/>
            </a:spcBef>
            <a:spcAft>
              <a:spcPct val="35000"/>
            </a:spcAft>
          </a:pPr>
          <a:r>
            <a:rPr lang="en-US" sz="1300" kern="1200" dirty="0" smtClean="0"/>
            <a:t>(Girls 12-18)</a:t>
          </a:r>
          <a:endParaRPr lang="en-US" sz="1300" kern="1200" dirty="0"/>
        </a:p>
      </dsp:txBody>
      <dsp:txXfrm>
        <a:off x="533783" y="3906310"/>
        <a:ext cx="2156623" cy="5682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D06650-58A1-674A-93F6-86F21AE6A95F}">
      <dsp:nvSpPr>
        <dsp:cNvPr id="0" name=""/>
        <dsp:cNvSpPr/>
      </dsp:nvSpPr>
      <dsp:spPr>
        <a:xfrm>
          <a:off x="1721254" y="0"/>
          <a:ext cx="1819981" cy="1011101"/>
        </a:xfrm>
        <a:prstGeom prst="roundRect">
          <a:avLst>
            <a:gd name="adj" fmla="val 10000"/>
          </a:avLst>
        </a:prstGeom>
        <a:solidFill>
          <a:schemeClr val="accent1">
            <a:alpha val="90000"/>
            <a:tint val="4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AG</a:t>
          </a:r>
          <a:endParaRPr lang="en-US" sz="3600" kern="1200" dirty="0"/>
        </a:p>
      </dsp:txBody>
      <dsp:txXfrm>
        <a:off x="1750868" y="29614"/>
        <a:ext cx="1760753" cy="951873"/>
      </dsp:txXfrm>
    </dsp:sp>
    <dsp:sp modelId="{7DB7BC49-D3EF-8845-BA0D-979CE660097A}">
      <dsp:nvSpPr>
        <dsp:cNvPr id="0" name=""/>
        <dsp:cNvSpPr/>
      </dsp:nvSpPr>
      <dsp:spPr>
        <a:xfrm>
          <a:off x="4350117" y="0"/>
          <a:ext cx="1819981" cy="1011101"/>
        </a:xfrm>
        <a:prstGeom prst="roundRect">
          <a:avLst>
            <a:gd name="adj" fmla="val 10000"/>
          </a:avLst>
        </a:prstGeom>
        <a:solidFill>
          <a:schemeClr val="accent1">
            <a:alpha val="90000"/>
            <a:tint val="4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HEALTH</a:t>
          </a:r>
          <a:endParaRPr lang="en-US" sz="3600" kern="1200" dirty="0"/>
        </a:p>
      </dsp:txBody>
      <dsp:txXfrm>
        <a:off x="4379731" y="29614"/>
        <a:ext cx="1760753" cy="951873"/>
      </dsp:txXfrm>
    </dsp:sp>
    <dsp:sp modelId="{565248D1-DAE5-C94C-82EB-7AD36249DE7F}">
      <dsp:nvSpPr>
        <dsp:cNvPr id="0" name=""/>
        <dsp:cNvSpPr/>
      </dsp:nvSpPr>
      <dsp:spPr>
        <a:xfrm>
          <a:off x="3566514" y="4297179"/>
          <a:ext cx="758325" cy="758325"/>
        </a:xfrm>
        <a:prstGeom prst="triangle">
          <a:avLst/>
        </a:prstGeom>
        <a:solidFill>
          <a:schemeClr val="accent1">
            <a:alpha val="90000"/>
            <a:tint val="4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sp>
    <dsp:sp modelId="{C36DF72A-83E7-2F45-95F8-45C057E11F4C}">
      <dsp:nvSpPr>
        <dsp:cNvPr id="0" name=""/>
        <dsp:cNvSpPr/>
      </dsp:nvSpPr>
      <dsp:spPr>
        <a:xfrm rot="240000">
          <a:off x="1670004" y="3972228"/>
          <a:ext cx="4551344" cy="318260"/>
        </a:xfrm>
        <a:prstGeom prst="rect">
          <a:avLst/>
        </a:prstGeom>
        <a:solidFill>
          <a:schemeClr val="accent1">
            <a:alpha val="90000"/>
            <a:tint val="4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dsp:style>
    </dsp:sp>
    <dsp:sp modelId="{29B10C45-78CC-9541-89FE-E7B76198CA46}">
      <dsp:nvSpPr>
        <dsp:cNvPr id="0" name=""/>
        <dsp:cNvSpPr/>
      </dsp:nvSpPr>
      <dsp:spPr>
        <a:xfrm rot="240000">
          <a:off x="4402691" y="3176497"/>
          <a:ext cx="1815943" cy="846044"/>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sp3d extrusionH="28000" prstMaterial="matte"/>
        </a:bodyPr>
        <a:lstStyle/>
        <a:p>
          <a:pPr lvl="0" algn="ctr" defTabSz="933450">
            <a:lnSpc>
              <a:spcPct val="90000"/>
            </a:lnSpc>
            <a:spcBef>
              <a:spcPct val="0"/>
            </a:spcBef>
            <a:spcAft>
              <a:spcPct val="35000"/>
            </a:spcAft>
          </a:pPr>
          <a:r>
            <a:rPr lang="en-US" sz="2100" kern="1200" dirty="0" smtClean="0"/>
            <a:t>Balanced Nutrition</a:t>
          </a:r>
          <a:endParaRPr lang="en-US" sz="2100" kern="1200" dirty="0"/>
        </a:p>
      </dsp:txBody>
      <dsp:txXfrm>
        <a:off x="4443991" y="3217797"/>
        <a:ext cx="1733343" cy="763444"/>
      </dsp:txXfrm>
    </dsp:sp>
    <dsp:sp modelId="{3B1CD5A9-A765-0E48-98AB-91F4260105CC}">
      <dsp:nvSpPr>
        <dsp:cNvPr id="0" name=""/>
        <dsp:cNvSpPr/>
      </dsp:nvSpPr>
      <dsp:spPr>
        <a:xfrm rot="240000">
          <a:off x="4468413" y="2266506"/>
          <a:ext cx="1815943" cy="846044"/>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sp3d extrusionH="28000" prstMaterial="matte"/>
        </a:bodyPr>
        <a:lstStyle/>
        <a:p>
          <a:pPr lvl="0" algn="ctr" defTabSz="933450">
            <a:lnSpc>
              <a:spcPct val="90000"/>
            </a:lnSpc>
            <a:spcBef>
              <a:spcPct val="0"/>
            </a:spcBef>
            <a:spcAft>
              <a:spcPct val="35000"/>
            </a:spcAft>
          </a:pPr>
          <a:r>
            <a:rPr lang="en-US" sz="2100" kern="1200" dirty="0" smtClean="0"/>
            <a:t>Policy Work</a:t>
          </a:r>
          <a:endParaRPr lang="en-US" sz="2100" kern="1200" dirty="0"/>
        </a:p>
      </dsp:txBody>
      <dsp:txXfrm>
        <a:off x="4509713" y="2307806"/>
        <a:ext cx="1733343" cy="763444"/>
      </dsp:txXfrm>
    </dsp:sp>
    <dsp:sp modelId="{C98D5E4A-29DB-5340-B5EF-67A79A11D966}">
      <dsp:nvSpPr>
        <dsp:cNvPr id="0" name=""/>
        <dsp:cNvSpPr/>
      </dsp:nvSpPr>
      <dsp:spPr>
        <a:xfrm rot="240000">
          <a:off x="4534134" y="1376737"/>
          <a:ext cx="1815943" cy="846044"/>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sp3d extrusionH="28000" prstMaterial="matte"/>
        </a:bodyPr>
        <a:lstStyle/>
        <a:p>
          <a:pPr lvl="0" algn="ctr" defTabSz="933450">
            <a:lnSpc>
              <a:spcPct val="90000"/>
            </a:lnSpc>
            <a:spcBef>
              <a:spcPct val="0"/>
            </a:spcBef>
            <a:spcAft>
              <a:spcPct val="35000"/>
            </a:spcAft>
          </a:pPr>
          <a:r>
            <a:rPr lang="en-US" sz="2100" kern="1200" dirty="0" smtClean="0"/>
            <a:t>IEC</a:t>
          </a:r>
          <a:endParaRPr lang="en-US" sz="2100" kern="1200" dirty="0"/>
        </a:p>
      </dsp:txBody>
      <dsp:txXfrm>
        <a:off x="4575434" y="1418037"/>
        <a:ext cx="1733343" cy="763444"/>
      </dsp:txXfrm>
    </dsp:sp>
    <dsp:sp modelId="{0E584997-BAFC-F640-B752-6132F169A52A}">
      <dsp:nvSpPr>
        <dsp:cNvPr id="0" name=""/>
        <dsp:cNvSpPr/>
      </dsp:nvSpPr>
      <dsp:spPr>
        <a:xfrm rot="240000">
          <a:off x="1799106" y="2994499"/>
          <a:ext cx="1815943" cy="846044"/>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sp3d extrusionH="28000" prstMaterial="matte"/>
        </a:bodyPr>
        <a:lstStyle/>
        <a:p>
          <a:pPr lvl="0" algn="ctr" defTabSz="933450">
            <a:lnSpc>
              <a:spcPct val="90000"/>
            </a:lnSpc>
            <a:spcBef>
              <a:spcPct val="0"/>
            </a:spcBef>
            <a:spcAft>
              <a:spcPct val="35000"/>
            </a:spcAft>
          </a:pPr>
          <a:r>
            <a:rPr lang="en-US" sz="2100" kern="1200" dirty="0" smtClean="0"/>
            <a:t>Crop Diversification</a:t>
          </a:r>
          <a:endParaRPr lang="en-US" sz="2100" kern="1200" dirty="0"/>
        </a:p>
      </dsp:txBody>
      <dsp:txXfrm>
        <a:off x="1840406" y="3035799"/>
        <a:ext cx="1733343" cy="763444"/>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5.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DB07FD-E477-6349-9DF3-C7F95B7CC8C9}" type="datetimeFigureOut">
              <a:rPr lang="en-US" smtClean="0"/>
              <a:t>4/20/11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8E4BFB-CEFE-E64F-B16F-9D3E4AE71F34}" type="slidenum">
              <a:rPr lang="en-US" smtClean="0"/>
              <a:t>‹#›</a:t>
            </a:fld>
            <a:endParaRPr lang="en-US"/>
          </a:p>
        </p:txBody>
      </p:sp>
    </p:spTree>
    <p:extLst>
      <p:ext uri="{BB962C8B-B14F-4D97-AF65-F5344CB8AC3E}">
        <p14:creationId xmlns:p14="http://schemas.microsoft.com/office/powerpoint/2010/main" val="37450839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35E65F-9A32-7D44-824F-B9C7D7B0EC02}" type="datetimeFigureOut">
              <a:rPr lang="en-US" smtClean="0"/>
              <a:t>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F7376D-DD87-F441-8EA1-B9BB6A8FC874}" type="slidenum">
              <a:rPr lang="en-US" smtClean="0"/>
              <a:t>‹#›</a:t>
            </a:fld>
            <a:endParaRPr lang="en-US"/>
          </a:p>
        </p:txBody>
      </p:sp>
    </p:spTree>
    <p:extLst>
      <p:ext uri="{BB962C8B-B14F-4D97-AF65-F5344CB8AC3E}">
        <p14:creationId xmlns:p14="http://schemas.microsoft.com/office/powerpoint/2010/main" val="13297965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80000"/>
              </a:lnSpc>
            </a:pPr>
            <a:r>
              <a:rPr lang="en-US" sz="1200" dirty="0" smtClean="0">
                <a:latin typeface="Arial" charset="0"/>
              </a:rPr>
              <a:t>“SOCIAL PROTECTION, GROWTH, POVERTY AND INEQUALITY IN Kenya” GERMANO MWABU</a:t>
            </a:r>
          </a:p>
          <a:p>
            <a:pPr eaLnBrk="1" hangingPunct="1">
              <a:lnSpc>
                <a:spcPct val="80000"/>
              </a:lnSpc>
            </a:pPr>
            <a:r>
              <a:rPr lang="en-US" sz="1200" dirty="0" smtClean="0">
                <a:latin typeface="Arial" charset="0"/>
              </a:rPr>
              <a:t>UNIVERSITY OF NAIROBI</a:t>
            </a:r>
          </a:p>
          <a:p>
            <a:pPr eaLnBrk="1" hangingPunct="1">
              <a:lnSpc>
                <a:spcPct val="80000"/>
              </a:lnSpc>
            </a:pPr>
            <a:r>
              <a:rPr lang="en-US" sz="1200" dirty="0" smtClean="0">
                <a:latin typeface="Arial" charset="0"/>
              </a:rPr>
              <a:t>UNECA WORKSHOP, LAICO HOTEL, NAIROBI, JULY 14-16, 2010</a:t>
            </a:r>
          </a:p>
          <a:p>
            <a:endParaRPr lang="en-US" dirty="0"/>
          </a:p>
        </p:txBody>
      </p:sp>
      <p:sp>
        <p:nvSpPr>
          <p:cNvPr id="4" name="Slide Number Placeholder 3"/>
          <p:cNvSpPr>
            <a:spLocks noGrp="1"/>
          </p:cNvSpPr>
          <p:nvPr>
            <p:ph type="sldNum" sz="quarter" idx="10"/>
          </p:nvPr>
        </p:nvSpPr>
        <p:spPr/>
        <p:txBody>
          <a:bodyPr/>
          <a:lstStyle/>
          <a:p>
            <a:fld id="{4BF7376D-DD87-F441-8EA1-B9BB6A8FC874}" type="slidenum">
              <a:rPr lang="en-US" smtClean="0"/>
              <a:t>3</a:t>
            </a:fld>
            <a:endParaRPr lang="en-US"/>
          </a:p>
        </p:txBody>
      </p:sp>
    </p:spTree>
    <p:extLst>
      <p:ext uri="{BB962C8B-B14F-4D97-AF65-F5344CB8AC3E}">
        <p14:creationId xmlns:p14="http://schemas.microsoft.com/office/powerpoint/2010/main" val="157651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Drawn in part from “Report from the International Meeting on Health in All Policies”, Adelaide 2010</a:t>
            </a:r>
            <a:endParaRPr lang="en-US" dirty="0"/>
          </a:p>
        </p:txBody>
      </p:sp>
      <p:sp>
        <p:nvSpPr>
          <p:cNvPr id="4" name="Slide Number Placeholder 3"/>
          <p:cNvSpPr>
            <a:spLocks noGrp="1"/>
          </p:cNvSpPr>
          <p:nvPr>
            <p:ph type="sldNum" sz="quarter" idx="10"/>
          </p:nvPr>
        </p:nvSpPr>
        <p:spPr/>
        <p:txBody>
          <a:bodyPr/>
          <a:lstStyle/>
          <a:p>
            <a:fld id="{4BF7376D-DD87-F441-8EA1-B9BB6A8FC874}" type="slidenum">
              <a:rPr lang="en-US" smtClean="0"/>
              <a:t>5</a:t>
            </a:fld>
            <a:endParaRPr lang="en-US"/>
          </a:p>
        </p:txBody>
      </p:sp>
    </p:spTree>
    <p:extLst>
      <p:ext uri="{BB962C8B-B14F-4D97-AF65-F5344CB8AC3E}">
        <p14:creationId xmlns:p14="http://schemas.microsoft.com/office/powerpoint/2010/main" val="571396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Kenya there was no accepted structure to guide, coordinate and monitor the activities of</a:t>
            </a:r>
          </a:p>
          <a:p>
            <a:r>
              <a:rPr lang="en-US" sz="1200" b="0" i="0" u="none" strike="noStrike" kern="1200" baseline="0" dirty="0" smtClean="0">
                <a:solidFill>
                  <a:schemeClr val="tx1"/>
                </a:solidFill>
                <a:latin typeface="+mn-lt"/>
                <a:ea typeface="+mn-ea"/>
                <a:cs typeface="+mn-cs"/>
              </a:rPr>
              <a:t>over 18 ministries that were expected to participate in the implementation of the FSN policy. The</a:t>
            </a:r>
          </a:p>
          <a:p>
            <a:r>
              <a:rPr lang="en-US" sz="1200" b="0" i="0" u="none" strike="noStrike" kern="1200" baseline="0" dirty="0" smtClean="0">
                <a:solidFill>
                  <a:schemeClr val="tx1"/>
                </a:solidFill>
                <a:latin typeface="+mn-lt"/>
                <a:ea typeface="+mn-ea"/>
                <a:cs typeface="+mn-cs"/>
              </a:rPr>
              <a:t>complex architecture in the coordination structure contributed to the delay in the approval process.</a:t>
            </a:r>
          </a:p>
          <a:p>
            <a:r>
              <a:rPr lang="en-US" sz="1200" b="0" i="0" u="none" strike="noStrike" kern="1200" baseline="0" dirty="0" smtClean="0">
                <a:solidFill>
                  <a:schemeClr val="tx1"/>
                </a:solidFill>
                <a:latin typeface="+mn-lt"/>
                <a:ea typeface="+mn-ea"/>
                <a:cs typeface="+mn-cs"/>
              </a:rPr>
              <a:t>Moreover, in a context of political instability, with neither a Secretariat nor a loose coordination</a:t>
            </a:r>
          </a:p>
          <a:p>
            <a:r>
              <a:rPr lang="en-US" sz="1200" b="0" i="0" u="none" strike="noStrike" kern="1200" baseline="0" dirty="0" smtClean="0">
                <a:solidFill>
                  <a:schemeClr val="tx1"/>
                </a:solidFill>
                <a:latin typeface="+mn-lt"/>
                <a:ea typeface="+mn-ea"/>
                <a:cs typeface="+mn-cs"/>
              </a:rPr>
              <a:t>structure, it has not been possible to secure the necessary financial resources for the different line</a:t>
            </a:r>
          </a:p>
          <a:p>
            <a:r>
              <a:rPr lang="en-US" sz="1200" b="0" i="0" u="none" strike="noStrike" kern="1200" baseline="0" dirty="0" smtClean="0">
                <a:solidFill>
                  <a:schemeClr val="tx1"/>
                </a:solidFill>
                <a:latin typeface="+mn-lt"/>
                <a:ea typeface="+mn-ea"/>
                <a:cs typeface="+mn-cs"/>
              </a:rPr>
              <a:t>ministries to implement the FSN strategy.”</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r>
              <a:rPr lang="en-US" dirty="0" smtClean="0"/>
              <a:t/>
            </a:r>
            <a:br>
              <a:rPr lang="en-US" dirty="0" smtClean="0"/>
            </a:br>
            <a:r>
              <a:rPr lang="en-US" dirty="0" smtClean="0"/>
              <a:t>FOOD AND AGRICULTURE ORGANIZATION OF THE UNITED NATIONS (FAO)</a:t>
            </a:r>
            <a:br>
              <a:rPr lang="en-US" dirty="0" smtClean="0"/>
            </a:br>
            <a:r>
              <a:rPr lang="en-US" dirty="0" smtClean="0"/>
              <a:t>Rome, 2009</a:t>
            </a:r>
          </a:p>
          <a:p>
            <a:endParaRPr lang="en-US" dirty="0"/>
          </a:p>
        </p:txBody>
      </p:sp>
      <p:sp>
        <p:nvSpPr>
          <p:cNvPr id="4" name="Slide Number Placeholder 3"/>
          <p:cNvSpPr>
            <a:spLocks noGrp="1"/>
          </p:cNvSpPr>
          <p:nvPr>
            <p:ph type="sldNum" sz="quarter" idx="10"/>
          </p:nvPr>
        </p:nvSpPr>
        <p:spPr/>
        <p:txBody>
          <a:bodyPr/>
          <a:lstStyle/>
          <a:p>
            <a:fld id="{4BF7376D-DD87-F441-8EA1-B9BB6A8FC874}" type="slidenum">
              <a:rPr lang="en-US" smtClean="0"/>
              <a:t>6</a:t>
            </a:fld>
            <a:endParaRPr lang="en-US"/>
          </a:p>
        </p:txBody>
      </p:sp>
    </p:spTree>
    <p:extLst>
      <p:ext uri="{BB962C8B-B14F-4D97-AF65-F5344CB8AC3E}">
        <p14:creationId xmlns:p14="http://schemas.microsoft.com/office/powerpoint/2010/main" val="2510968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F7376D-DD87-F441-8EA1-B9BB6A8FC874}" type="slidenum">
              <a:rPr lang="en-US" smtClean="0"/>
              <a:t>7</a:t>
            </a:fld>
            <a:endParaRPr lang="en-US"/>
          </a:p>
        </p:txBody>
      </p:sp>
    </p:spTree>
    <p:extLst>
      <p:ext uri="{BB962C8B-B14F-4D97-AF65-F5344CB8AC3E}">
        <p14:creationId xmlns:p14="http://schemas.microsoft.com/office/powerpoint/2010/main" val="571396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Drawn in part from “Report from the International Meeting on Health in All Policies”, Adelaide 2010</a:t>
            </a:r>
            <a:endParaRPr lang="en-US" dirty="0"/>
          </a:p>
        </p:txBody>
      </p:sp>
      <p:sp>
        <p:nvSpPr>
          <p:cNvPr id="4" name="Slide Number Placeholder 3"/>
          <p:cNvSpPr>
            <a:spLocks noGrp="1"/>
          </p:cNvSpPr>
          <p:nvPr>
            <p:ph type="sldNum" sz="quarter" idx="10"/>
          </p:nvPr>
        </p:nvSpPr>
        <p:spPr/>
        <p:txBody>
          <a:bodyPr/>
          <a:lstStyle/>
          <a:p>
            <a:fld id="{4BF7376D-DD87-F441-8EA1-B9BB6A8FC874}" type="slidenum">
              <a:rPr lang="en-US" smtClean="0"/>
              <a:t>8</a:t>
            </a:fld>
            <a:endParaRPr lang="en-US"/>
          </a:p>
        </p:txBody>
      </p:sp>
    </p:spTree>
    <p:extLst>
      <p:ext uri="{BB962C8B-B14F-4D97-AF65-F5344CB8AC3E}">
        <p14:creationId xmlns:p14="http://schemas.microsoft.com/office/powerpoint/2010/main" val="571396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Sectors and issues Interrelationships between health and well-being – From Adelaide</a:t>
            </a:r>
            <a:endParaRPr lang="en-US" dirty="0"/>
          </a:p>
        </p:txBody>
      </p:sp>
      <p:sp>
        <p:nvSpPr>
          <p:cNvPr id="4" name="Slide Number Placeholder 3"/>
          <p:cNvSpPr>
            <a:spLocks noGrp="1"/>
          </p:cNvSpPr>
          <p:nvPr>
            <p:ph type="sldNum" sz="quarter" idx="10"/>
          </p:nvPr>
        </p:nvSpPr>
        <p:spPr/>
        <p:txBody>
          <a:bodyPr/>
          <a:lstStyle/>
          <a:p>
            <a:fld id="{4BF7376D-DD87-F441-8EA1-B9BB6A8FC874}" type="slidenum">
              <a:rPr lang="en-US" smtClean="0"/>
              <a:t>9</a:t>
            </a:fld>
            <a:endParaRPr lang="en-US"/>
          </a:p>
        </p:txBody>
      </p:sp>
    </p:spTree>
    <p:extLst>
      <p:ext uri="{BB962C8B-B14F-4D97-AF65-F5344CB8AC3E}">
        <p14:creationId xmlns:p14="http://schemas.microsoft.com/office/powerpoint/2010/main" val="3079652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9A0A68-A1D0-3747-B3B3-F86C08A6232C}" type="datetime1">
              <a:rPr lang="en-US" smtClean="0"/>
              <a:t>4/20/11</a:t>
            </a:fld>
            <a:endParaRPr lang="en-US"/>
          </a:p>
        </p:txBody>
      </p:sp>
      <p:sp>
        <p:nvSpPr>
          <p:cNvPr id="5" name="Footer Placeholder 4"/>
          <p:cNvSpPr>
            <a:spLocks noGrp="1"/>
          </p:cNvSpPr>
          <p:nvPr>
            <p:ph type="ftr" sz="quarter" idx="11"/>
          </p:nvPr>
        </p:nvSpPr>
        <p:spPr/>
        <p:txBody>
          <a:bodyPr/>
          <a:lstStyle/>
          <a:p>
            <a:r>
              <a:rPr lang="fr-FR" smtClean="0"/>
              <a:t>USAID 2011</a:t>
            </a:r>
            <a:endParaRPr lang="en-US"/>
          </a:p>
        </p:txBody>
      </p:sp>
      <p:sp>
        <p:nvSpPr>
          <p:cNvPr id="6" name="Slide Number Placeholder 5"/>
          <p:cNvSpPr>
            <a:spLocks noGrp="1"/>
          </p:cNvSpPr>
          <p:nvPr>
            <p:ph type="sldNum" sz="quarter" idx="12"/>
          </p:nvPr>
        </p:nvSpPr>
        <p:spPr/>
        <p:txBody>
          <a:bodyPr/>
          <a:lstStyle/>
          <a:p>
            <a:fld id="{A4D9D63F-1E36-9646-9840-F17E23CD3987}" type="slidenum">
              <a:rPr lang="en-US" smtClean="0"/>
              <a:t>‹#›</a:t>
            </a:fld>
            <a:endParaRPr lang="en-US"/>
          </a:p>
        </p:txBody>
      </p:sp>
    </p:spTree>
    <p:extLst>
      <p:ext uri="{BB962C8B-B14F-4D97-AF65-F5344CB8AC3E}">
        <p14:creationId xmlns:p14="http://schemas.microsoft.com/office/powerpoint/2010/main" val="19418964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F6589-65B4-BC41-952C-371B15BF0AD0}" type="datetime1">
              <a:rPr lang="en-US" smtClean="0"/>
              <a:t>4/20/11</a:t>
            </a:fld>
            <a:endParaRPr lang="en-US"/>
          </a:p>
        </p:txBody>
      </p:sp>
      <p:sp>
        <p:nvSpPr>
          <p:cNvPr id="5" name="Footer Placeholder 4"/>
          <p:cNvSpPr>
            <a:spLocks noGrp="1"/>
          </p:cNvSpPr>
          <p:nvPr>
            <p:ph type="ftr" sz="quarter" idx="11"/>
          </p:nvPr>
        </p:nvSpPr>
        <p:spPr/>
        <p:txBody>
          <a:bodyPr/>
          <a:lstStyle/>
          <a:p>
            <a:r>
              <a:rPr lang="fr-FR" smtClean="0"/>
              <a:t>USAID 2011</a:t>
            </a:r>
            <a:endParaRPr lang="en-US"/>
          </a:p>
        </p:txBody>
      </p:sp>
      <p:sp>
        <p:nvSpPr>
          <p:cNvPr id="6" name="Slide Number Placeholder 5"/>
          <p:cNvSpPr>
            <a:spLocks noGrp="1"/>
          </p:cNvSpPr>
          <p:nvPr>
            <p:ph type="sldNum" sz="quarter" idx="12"/>
          </p:nvPr>
        </p:nvSpPr>
        <p:spPr/>
        <p:txBody>
          <a:bodyPr/>
          <a:lstStyle/>
          <a:p>
            <a:fld id="{A4D9D63F-1E36-9646-9840-F17E23CD3987}" type="slidenum">
              <a:rPr lang="en-US" smtClean="0"/>
              <a:t>‹#›</a:t>
            </a:fld>
            <a:endParaRPr lang="en-US"/>
          </a:p>
        </p:txBody>
      </p:sp>
    </p:spTree>
    <p:extLst>
      <p:ext uri="{BB962C8B-B14F-4D97-AF65-F5344CB8AC3E}">
        <p14:creationId xmlns:p14="http://schemas.microsoft.com/office/powerpoint/2010/main" val="31010829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AF3975-67F5-524E-B530-324DE43B2D47}" type="datetime1">
              <a:rPr lang="en-US" smtClean="0"/>
              <a:t>4/20/11</a:t>
            </a:fld>
            <a:endParaRPr lang="en-US"/>
          </a:p>
        </p:txBody>
      </p:sp>
      <p:sp>
        <p:nvSpPr>
          <p:cNvPr id="5" name="Footer Placeholder 4"/>
          <p:cNvSpPr>
            <a:spLocks noGrp="1"/>
          </p:cNvSpPr>
          <p:nvPr>
            <p:ph type="ftr" sz="quarter" idx="11"/>
          </p:nvPr>
        </p:nvSpPr>
        <p:spPr/>
        <p:txBody>
          <a:bodyPr/>
          <a:lstStyle/>
          <a:p>
            <a:r>
              <a:rPr lang="fr-FR" smtClean="0"/>
              <a:t>USAID 2011</a:t>
            </a:r>
            <a:endParaRPr lang="en-US"/>
          </a:p>
        </p:txBody>
      </p:sp>
      <p:sp>
        <p:nvSpPr>
          <p:cNvPr id="6" name="Slide Number Placeholder 5"/>
          <p:cNvSpPr>
            <a:spLocks noGrp="1"/>
          </p:cNvSpPr>
          <p:nvPr>
            <p:ph type="sldNum" sz="quarter" idx="12"/>
          </p:nvPr>
        </p:nvSpPr>
        <p:spPr/>
        <p:txBody>
          <a:bodyPr/>
          <a:lstStyle/>
          <a:p>
            <a:fld id="{A4D9D63F-1E36-9646-9840-F17E23CD3987}" type="slidenum">
              <a:rPr lang="en-US" smtClean="0"/>
              <a:t>‹#›</a:t>
            </a:fld>
            <a:endParaRPr lang="en-US"/>
          </a:p>
        </p:txBody>
      </p:sp>
    </p:spTree>
    <p:extLst>
      <p:ext uri="{BB962C8B-B14F-4D97-AF65-F5344CB8AC3E}">
        <p14:creationId xmlns:p14="http://schemas.microsoft.com/office/powerpoint/2010/main" val="5583108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86022-2C53-D74B-AF17-BBAA58451CD5}" type="datetime1">
              <a:rPr lang="en-US" smtClean="0"/>
              <a:t>4/20/11</a:t>
            </a:fld>
            <a:endParaRPr lang="en-US"/>
          </a:p>
        </p:txBody>
      </p:sp>
      <p:sp>
        <p:nvSpPr>
          <p:cNvPr id="5" name="Footer Placeholder 4"/>
          <p:cNvSpPr>
            <a:spLocks noGrp="1"/>
          </p:cNvSpPr>
          <p:nvPr>
            <p:ph type="ftr" sz="quarter" idx="11"/>
          </p:nvPr>
        </p:nvSpPr>
        <p:spPr/>
        <p:txBody>
          <a:bodyPr/>
          <a:lstStyle/>
          <a:p>
            <a:r>
              <a:rPr lang="fr-FR" smtClean="0"/>
              <a:t>USAID 2011</a:t>
            </a:r>
            <a:endParaRPr lang="en-US"/>
          </a:p>
        </p:txBody>
      </p:sp>
      <p:sp>
        <p:nvSpPr>
          <p:cNvPr id="6" name="Slide Number Placeholder 5"/>
          <p:cNvSpPr>
            <a:spLocks noGrp="1"/>
          </p:cNvSpPr>
          <p:nvPr>
            <p:ph type="sldNum" sz="quarter" idx="12"/>
          </p:nvPr>
        </p:nvSpPr>
        <p:spPr/>
        <p:txBody>
          <a:bodyPr/>
          <a:lstStyle/>
          <a:p>
            <a:fld id="{A4D9D63F-1E36-9646-9840-F17E23CD3987}" type="slidenum">
              <a:rPr lang="en-US" smtClean="0"/>
              <a:t>‹#›</a:t>
            </a:fld>
            <a:endParaRPr lang="en-US"/>
          </a:p>
        </p:txBody>
      </p:sp>
    </p:spTree>
    <p:extLst>
      <p:ext uri="{BB962C8B-B14F-4D97-AF65-F5344CB8AC3E}">
        <p14:creationId xmlns:p14="http://schemas.microsoft.com/office/powerpoint/2010/main" val="31919886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CADEF4-85B0-9F45-B62A-F9914870AC69}" type="datetime1">
              <a:rPr lang="en-US" smtClean="0"/>
              <a:t>4/20/11</a:t>
            </a:fld>
            <a:endParaRPr lang="en-US"/>
          </a:p>
        </p:txBody>
      </p:sp>
      <p:sp>
        <p:nvSpPr>
          <p:cNvPr id="5" name="Footer Placeholder 4"/>
          <p:cNvSpPr>
            <a:spLocks noGrp="1"/>
          </p:cNvSpPr>
          <p:nvPr>
            <p:ph type="ftr" sz="quarter" idx="11"/>
          </p:nvPr>
        </p:nvSpPr>
        <p:spPr/>
        <p:txBody>
          <a:bodyPr/>
          <a:lstStyle/>
          <a:p>
            <a:r>
              <a:rPr lang="fr-FR" smtClean="0"/>
              <a:t>USAID 2011</a:t>
            </a:r>
            <a:endParaRPr lang="en-US"/>
          </a:p>
        </p:txBody>
      </p:sp>
      <p:sp>
        <p:nvSpPr>
          <p:cNvPr id="6" name="Slide Number Placeholder 5"/>
          <p:cNvSpPr>
            <a:spLocks noGrp="1"/>
          </p:cNvSpPr>
          <p:nvPr>
            <p:ph type="sldNum" sz="quarter" idx="12"/>
          </p:nvPr>
        </p:nvSpPr>
        <p:spPr/>
        <p:txBody>
          <a:bodyPr/>
          <a:lstStyle/>
          <a:p>
            <a:fld id="{A4D9D63F-1E36-9646-9840-F17E23CD3987}" type="slidenum">
              <a:rPr lang="en-US" smtClean="0"/>
              <a:t>‹#›</a:t>
            </a:fld>
            <a:endParaRPr lang="en-US"/>
          </a:p>
        </p:txBody>
      </p:sp>
    </p:spTree>
    <p:extLst>
      <p:ext uri="{BB962C8B-B14F-4D97-AF65-F5344CB8AC3E}">
        <p14:creationId xmlns:p14="http://schemas.microsoft.com/office/powerpoint/2010/main" val="20193225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DC605B-5740-4A43-BABF-77FFC3710C4F}" type="datetime1">
              <a:rPr lang="en-US" smtClean="0"/>
              <a:t>4/20/11</a:t>
            </a:fld>
            <a:endParaRPr lang="en-US"/>
          </a:p>
        </p:txBody>
      </p:sp>
      <p:sp>
        <p:nvSpPr>
          <p:cNvPr id="6" name="Footer Placeholder 5"/>
          <p:cNvSpPr>
            <a:spLocks noGrp="1"/>
          </p:cNvSpPr>
          <p:nvPr>
            <p:ph type="ftr" sz="quarter" idx="11"/>
          </p:nvPr>
        </p:nvSpPr>
        <p:spPr/>
        <p:txBody>
          <a:bodyPr/>
          <a:lstStyle/>
          <a:p>
            <a:r>
              <a:rPr lang="fr-FR" smtClean="0"/>
              <a:t>USAID 2011</a:t>
            </a:r>
            <a:endParaRPr lang="en-US"/>
          </a:p>
        </p:txBody>
      </p:sp>
      <p:sp>
        <p:nvSpPr>
          <p:cNvPr id="7" name="Slide Number Placeholder 6"/>
          <p:cNvSpPr>
            <a:spLocks noGrp="1"/>
          </p:cNvSpPr>
          <p:nvPr>
            <p:ph type="sldNum" sz="quarter" idx="12"/>
          </p:nvPr>
        </p:nvSpPr>
        <p:spPr/>
        <p:txBody>
          <a:bodyPr/>
          <a:lstStyle/>
          <a:p>
            <a:fld id="{A4D9D63F-1E36-9646-9840-F17E23CD3987}" type="slidenum">
              <a:rPr lang="en-US" smtClean="0"/>
              <a:t>‹#›</a:t>
            </a:fld>
            <a:endParaRPr lang="en-US"/>
          </a:p>
        </p:txBody>
      </p:sp>
    </p:spTree>
    <p:extLst>
      <p:ext uri="{BB962C8B-B14F-4D97-AF65-F5344CB8AC3E}">
        <p14:creationId xmlns:p14="http://schemas.microsoft.com/office/powerpoint/2010/main" val="2373895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284DF9-C5CC-7A4E-95BD-F0DDF76BB06B}" type="datetime1">
              <a:rPr lang="en-US" smtClean="0"/>
              <a:t>4/20/11</a:t>
            </a:fld>
            <a:endParaRPr lang="en-US"/>
          </a:p>
        </p:txBody>
      </p:sp>
      <p:sp>
        <p:nvSpPr>
          <p:cNvPr id="8" name="Footer Placeholder 7"/>
          <p:cNvSpPr>
            <a:spLocks noGrp="1"/>
          </p:cNvSpPr>
          <p:nvPr>
            <p:ph type="ftr" sz="quarter" idx="11"/>
          </p:nvPr>
        </p:nvSpPr>
        <p:spPr/>
        <p:txBody>
          <a:bodyPr/>
          <a:lstStyle/>
          <a:p>
            <a:r>
              <a:rPr lang="fr-FR" smtClean="0"/>
              <a:t>USAID 2011</a:t>
            </a:r>
            <a:endParaRPr lang="en-US"/>
          </a:p>
        </p:txBody>
      </p:sp>
      <p:sp>
        <p:nvSpPr>
          <p:cNvPr id="9" name="Slide Number Placeholder 8"/>
          <p:cNvSpPr>
            <a:spLocks noGrp="1"/>
          </p:cNvSpPr>
          <p:nvPr>
            <p:ph type="sldNum" sz="quarter" idx="12"/>
          </p:nvPr>
        </p:nvSpPr>
        <p:spPr/>
        <p:txBody>
          <a:bodyPr/>
          <a:lstStyle/>
          <a:p>
            <a:fld id="{A4D9D63F-1E36-9646-9840-F17E23CD3987}" type="slidenum">
              <a:rPr lang="en-US" smtClean="0"/>
              <a:t>‹#›</a:t>
            </a:fld>
            <a:endParaRPr lang="en-US"/>
          </a:p>
        </p:txBody>
      </p:sp>
    </p:spTree>
    <p:extLst>
      <p:ext uri="{BB962C8B-B14F-4D97-AF65-F5344CB8AC3E}">
        <p14:creationId xmlns:p14="http://schemas.microsoft.com/office/powerpoint/2010/main" val="42180651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EBCAFE-328F-C746-985F-0EC1E386E995}" type="datetime1">
              <a:rPr lang="en-US" smtClean="0"/>
              <a:t>4/20/11</a:t>
            </a:fld>
            <a:endParaRPr lang="en-US"/>
          </a:p>
        </p:txBody>
      </p:sp>
      <p:sp>
        <p:nvSpPr>
          <p:cNvPr id="4" name="Footer Placeholder 3"/>
          <p:cNvSpPr>
            <a:spLocks noGrp="1"/>
          </p:cNvSpPr>
          <p:nvPr>
            <p:ph type="ftr" sz="quarter" idx="11"/>
          </p:nvPr>
        </p:nvSpPr>
        <p:spPr/>
        <p:txBody>
          <a:bodyPr/>
          <a:lstStyle/>
          <a:p>
            <a:r>
              <a:rPr lang="fr-FR" smtClean="0"/>
              <a:t>USAID 2011</a:t>
            </a:r>
            <a:endParaRPr lang="en-US"/>
          </a:p>
        </p:txBody>
      </p:sp>
      <p:sp>
        <p:nvSpPr>
          <p:cNvPr id="5" name="Slide Number Placeholder 4"/>
          <p:cNvSpPr>
            <a:spLocks noGrp="1"/>
          </p:cNvSpPr>
          <p:nvPr>
            <p:ph type="sldNum" sz="quarter" idx="12"/>
          </p:nvPr>
        </p:nvSpPr>
        <p:spPr/>
        <p:txBody>
          <a:bodyPr/>
          <a:lstStyle/>
          <a:p>
            <a:fld id="{A4D9D63F-1E36-9646-9840-F17E23CD3987}" type="slidenum">
              <a:rPr lang="en-US" smtClean="0"/>
              <a:t>‹#›</a:t>
            </a:fld>
            <a:endParaRPr lang="en-US"/>
          </a:p>
        </p:txBody>
      </p:sp>
    </p:spTree>
    <p:extLst>
      <p:ext uri="{BB962C8B-B14F-4D97-AF65-F5344CB8AC3E}">
        <p14:creationId xmlns:p14="http://schemas.microsoft.com/office/powerpoint/2010/main" val="490243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62035-3FA9-BC4D-9317-C93F611CC014}" type="datetime1">
              <a:rPr lang="en-US" smtClean="0"/>
              <a:t>4/20/11</a:t>
            </a:fld>
            <a:endParaRPr lang="en-US"/>
          </a:p>
        </p:txBody>
      </p:sp>
      <p:sp>
        <p:nvSpPr>
          <p:cNvPr id="3" name="Footer Placeholder 2"/>
          <p:cNvSpPr>
            <a:spLocks noGrp="1"/>
          </p:cNvSpPr>
          <p:nvPr>
            <p:ph type="ftr" sz="quarter" idx="11"/>
          </p:nvPr>
        </p:nvSpPr>
        <p:spPr/>
        <p:txBody>
          <a:bodyPr/>
          <a:lstStyle/>
          <a:p>
            <a:r>
              <a:rPr lang="fr-FR" smtClean="0"/>
              <a:t>USAID 2011</a:t>
            </a:r>
            <a:endParaRPr lang="en-US"/>
          </a:p>
        </p:txBody>
      </p:sp>
      <p:sp>
        <p:nvSpPr>
          <p:cNvPr id="4" name="Slide Number Placeholder 3"/>
          <p:cNvSpPr>
            <a:spLocks noGrp="1"/>
          </p:cNvSpPr>
          <p:nvPr>
            <p:ph type="sldNum" sz="quarter" idx="12"/>
          </p:nvPr>
        </p:nvSpPr>
        <p:spPr/>
        <p:txBody>
          <a:bodyPr/>
          <a:lstStyle/>
          <a:p>
            <a:fld id="{A4D9D63F-1E36-9646-9840-F17E23CD3987}" type="slidenum">
              <a:rPr lang="en-US" smtClean="0"/>
              <a:t>‹#›</a:t>
            </a:fld>
            <a:endParaRPr lang="en-US"/>
          </a:p>
        </p:txBody>
      </p:sp>
    </p:spTree>
    <p:extLst>
      <p:ext uri="{BB962C8B-B14F-4D97-AF65-F5344CB8AC3E}">
        <p14:creationId xmlns:p14="http://schemas.microsoft.com/office/powerpoint/2010/main" val="35910990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4DE80-3119-364D-AB93-5B531981BC1E}" type="datetime1">
              <a:rPr lang="en-US" smtClean="0"/>
              <a:t>4/20/11</a:t>
            </a:fld>
            <a:endParaRPr lang="en-US"/>
          </a:p>
        </p:txBody>
      </p:sp>
      <p:sp>
        <p:nvSpPr>
          <p:cNvPr id="6" name="Footer Placeholder 5"/>
          <p:cNvSpPr>
            <a:spLocks noGrp="1"/>
          </p:cNvSpPr>
          <p:nvPr>
            <p:ph type="ftr" sz="quarter" idx="11"/>
          </p:nvPr>
        </p:nvSpPr>
        <p:spPr/>
        <p:txBody>
          <a:bodyPr/>
          <a:lstStyle/>
          <a:p>
            <a:r>
              <a:rPr lang="fr-FR" smtClean="0"/>
              <a:t>USAID 2011</a:t>
            </a:r>
            <a:endParaRPr lang="en-US"/>
          </a:p>
        </p:txBody>
      </p:sp>
      <p:sp>
        <p:nvSpPr>
          <p:cNvPr id="7" name="Slide Number Placeholder 6"/>
          <p:cNvSpPr>
            <a:spLocks noGrp="1"/>
          </p:cNvSpPr>
          <p:nvPr>
            <p:ph type="sldNum" sz="quarter" idx="12"/>
          </p:nvPr>
        </p:nvSpPr>
        <p:spPr/>
        <p:txBody>
          <a:bodyPr/>
          <a:lstStyle/>
          <a:p>
            <a:fld id="{A4D9D63F-1E36-9646-9840-F17E23CD3987}" type="slidenum">
              <a:rPr lang="en-US" smtClean="0"/>
              <a:t>‹#›</a:t>
            </a:fld>
            <a:endParaRPr lang="en-US"/>
          </a:p>
        </p:txBody>
      </p:sp>
    </p:spTree>
    <p:extLst>
      <p:ext uri="{BB962C8B-B14F-4D97-AF65-F5344CB8AC3E}">
        <p14:creationId xmlns:p14="http://schemas.microsoft.com/office/powerpoint/2010/main" val="19616711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60B49-9580-5547-BD51-47F055A74B41}" type="datetime1">
              <a:rPr lang="en-US" smtClean="0"/>
              <a:t>4/20/11</a:t>
            </a:fld>
            <a:endParaRPr lang="en-US"/>
          </a:p>
        </p:txBody>
      </p:sp>
      <p:sp>
        <p:nvSpPr>
          <p:cNvPr id="6" name="Footer Placeholder 5"/>
          <p:cNvSpPr>
            <a:spLocks noGrp="1"/>
          </p:cNvSpPr>
          <p:nvPr>
            <p:ph type="ftr" sz="quarter" idx="11"/>
          </p:nvPr>
        </p:nvSpPr>
        <p:spPr/>
        <p:txBody>
          <a:bodyPr/>
          <a:lstStyle/>
          <a:p>
            <a:r>
              <a:rPr lang="fr-FR" smtClean="0"/>
              <a:t>USAID 2011</a:t>
            </a:r>
            <a:endParaRPr lang="en-US"/>
          </a:p>
        </p:txBody>
      </p:sp>
      <p:sp>
        <p:nvSpPr>
          <p:cNvPr id="7" name="Slide Number Placeholder 6"/>
          <p:cNvSpPr>
            <a:spLocks noGrp="1"/>
          </p:cNvSpPr>
          <p:nvPr>
            <p:ph type="sldNum" sz="quarter" idx="12"/>
          </p:nvPr>
        </p:nvSpPr>
        <p:spPr/>
        <p:txBody>
          <a:bodyPr/>
          <a:lstStyle/>
          <a:p>
            <a:fld id="{A4D9D63F-1E36-9646-9840-F17E23CD3987}" type="slidenum">
              <a:rPr lang="en-US" smtClean="0"/>
              <a:t>‹#›</a:t>
            </a:fld>
            <a:endParaRPr lang="en-US"/>
          </a:p>
        </p:txBody>
      </p:sp>
    </p:spTree>
    <p:extLst>
      <p:ext uri="{BB962C8B-B14F-4D97-AF65-F5344CB8AC3E}">
        <p14:creationId xmlns:p14="http://schemas.microsoft.com/office/powerpoint/2010/main" val="5921829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5"/>
            </a:gs>
            <a:gs pos="3400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A1928-B72A-934F-A11E-C1E7654962B6}" type="datetime1">
              <a:rPr lang="en-US" smtClean="0"/>
              <a:t>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USAID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9D63F-1E36-9646-9840-F17E23CD3987}" type="slidenum">
              <a:rPr lang="en-US" smtClean="0"/>
              <a:t>‹#›</a:t>
            </a:fld>
            <a:endParaRPr lang="en-US"/>
          </a:p>
        </p:txBody>
      </p:sp>
    </p:spTree>
    <p:extLst>
      <p:ext uri="{BB962C8B-B14F-4D97-AF65-F5344CB8AC3E}">
        <p14:creationId xmlns:p14="http://schemas.microsoft.com/office/powerpoint/2010/main" val="3339976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6" Type="http://schemas.microsoft.com/office/2007/relationships/diagramDrawing" Target="../diagrams/drawing3.xml"/><Relationship Id="rId4" Type="http://schemas.openxmlformats.org/officeDocument/2006/relationships/diagramQuickStyle" Target="../diagrams/quickStyle3.xml"/><Relationship Id="rId1" Type="http://schemas.openxmlformats.org/officeDocument/2006/relationships/slideLayout" Target="../slideLayouts/slideLayout2.xml"/><Relationship Id="rId2" Type="http://schemas.openxmlformats.org/officeDocument/2006/relationships/diagramData" Target="../diagrams/data3.xml"/><Relationship Id="rId3" Type="http://schemas.openxmlformats.org/officeDocument/2006/relationships/diagramLayout" Target="../diagrams/layout3.xml"/><Relationship Id="rId5" Type="http://schemas.openxmlformats.org/officeDocument/2006/relationships/diagramColors" Target="../diagrams/colors3.xml"/></Relationships>
</file>

<file path=ppt/slides/_rels/slide12.xml.rels><?xml version="1.0" encoding="UTF-8" standalone="yes"?>
<Relationships xmlns="http://schemas.openxmlformats.org/package/2006/relationships"><Relationship Id="rId6" Type="http://schemas.microsoft.com/office/2007/relationships/diagramDrawing" Target="../diagrams/drawing4.xml"/><Relationship Id="rId4" Type="http://schemas.openxmlformats.org/officeDocument/2006/relationships/diagramQuickStyle" Target="../diagrams/quickStyle4.xml"/><Relationship Id="rId1" Type="http://schemas.openxmlformats.org/officeDocument/2006/relationships/slideLayout" Target="../slideLayouts/slideLayout2.xml"/><Relationship Id="rId2" Type="http://schemas.openxmlformats.org/officeDocument/2006/relationships/diagramData" Target="../diagrams/data4.xml"/><Relationship Id="rId3" Type="http://schemas.openxmlformats.org/officeDocument/2006/relationships/diagramLayout" Target="../diagrams/layout4.xml"/><Relationship Id="rId5" Type="http://schemas.openxmlformats.org/officeDocument/2006/relationships/diagramColors" Target="../diagrams/colors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6" Type="http://schemas.microsoft.com/office/2007/relationships/diagramDrawing" Target="../diagrams/drawing5.xml"/><Relationship Id="rId4" Type="http://schemas.openxmlformats.org/officeDocument/2006/relationships/diagramQuickStyle" Target="../diagrams/quickStyle5.xml"/><Relationship Id="rId1" Type="http://schemas.openxmlformats.org/officeDocument/2006/relationships/slideLayout" Target="../slideLayouts/slideLayout2.xml"/><Relationship Id="rId2" Type="http://schemas.openxmlformats.org/officeDocument/2006/relationships/diagramData" Target="../diagrams/data5.xml"/><Relationship Id="rId3" Type="http://schemas.openxmlformats.org/officeDocument/2006/relationships/diagramLayout" Target="../diagrams/layout5.xml"/><Relationship Id="rId5" Type="http://schemas.openxmlformats.org/officeDocument/2006/relationships/diagramColors" Target="../diagrams/colors5.xml"/></Relationships>
</file>

<file path=ppt/slides/_rels/slide15.xml.rels><?xml version="1.0" encoding="UTF-8" standalone="yes"?>
<Relationships xmlns="http://schemas.openxmlformats.org/package/2006/relationships"><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 Id="rId5" Type="http://schemas.microsoft.com/office/2007/relationships/hdphoto" Target="../media/hdphoto1.wdp"/></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6" Type="http://schemas.microsoft.com/office/2007/relationships/diagramDrawing" Target="../diagrams/drawing1.xml"/><Relationship Id="rId4" Type="http://schemas.openxmlformats.org/officeDocument/2006/relationships/diagramQuickStyle" Target="../diagrams/quickStyle1.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5"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4" Type="http://schemas.openxmlformats.org/officeDocument/2006/relationships/diagramLayout" Target="../diagrams/layout2.xml"/><Relationship Id="rId5" Type="http://schemas.openxmlformats.org/officeDocument/2006/relationships/diagramQuickStyle" Target="../diagrams/quickStyle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diagramData" Target="../diagrams/data2.xml"/><Relationship Id="rId6" Type="http://schemas.openxmlformats.org/officeDocument/2006/relationships/diagramColors" Target="../diagrams/colors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7146"/>
            <a:ext cx="8255000" cy="2627856"/>
          </a:xfrm>
        </p:spPr>
        <p:txBody>
          <a:bodyPr>
            <a:normAutofit fontScale="90000"/>
          </a:bodyPr>
          <a:lstStyle/>
          <a:p>
            <a:r>
              <a:rPr lang="en-US" b="1" dirty="0" smtClean="0"/>
              <a:t>Social Protection</a:t>
            </a:r>
            <a:r>
              <a:rPr lang="en-US" dirty="0" smtClean="0"/>
              <a:t/>
            </a:r>
            <a:br>
              <a:rPr lang="en-US" dirty="0" smtClean="0"/>
            </a:br>
            <a:r>
              <a:rPr lang="en-US" dirty="0" smtClean="0"/>
              <a:t>Health Programming Concepts and State of </a:t>
            </a:r>
            <a:r>
              <a:rPr lang="en-US" dirty="0" smtClean="0"/>
              <a:t>Social Protection Development</a:t>
            </a:r>
            <a:r>
              <a:rPr lang="en-US" dirty="0"/>
              <a:t> </a:t>
            </a:r>
            <a:r>
              <a:rPr lang="en-US" dirty="0" smtClean="0"/>
              <a:t>in </a:t>
            </a:r>
            <a:r>
              <a:rPr lang="en-US" dirty="0" smtClean="0"/>
              <a:t>Kenya</a:t>
            </a:r>
            <a:endParaRPr lang="en-US" dirty="0"/>
          </a:p>
        </p:txBody>
      </p:sp>
      <p:pic>
        <p:nvPicPr>
          <p:cNvPr id="3" name="Picture 2"/>
          <p:cNvPicPr>
            <a:picLocks noChangeAspect="1"/>
          </p:cNvPicPr>
          <p:nvPr/>
        </p:nvPicPr>
        <p:blipFill rotWithShape="1">
          <a:blip r:embed="rId2"/>
          <a:srcRect b="50992"/>
          <a:stretch/>
        </p:blipFill>
        <p:spPr>
          <a:xfrm>
            <a:off x="3499650" y="4918294"/>
            <a:ext cx="2283742" cy="799433"/>
          </a:xfrm>
          <a:prstGeom prst="rect">
            <a:avLst/>
          </a:prstGeom>
        </p:spPr>
      </p:pic>
      <p:sp>
        <p:nvSpPr>
          <p:cNvPr id="4" name="TextBox 3"/>
          <p:cNvSpPr txBox="1"/>
          <p:nvPr/>
        </p:nvSpPr>
        <p:spPr>
          <a:xfrm>
            <a:off x="6783854" y="88571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635061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Concepts of Social Protection in Health Programming</a:t>
            </a:r>
          </a:p>
        </p:txBody>
      </p:sp>
      <p:sp>
        <p:nvSpPr>
          <p:cNvPr id="3" name="Content Placeholder 2"/>
          <p:cNvSpPr>
            <a:spLocks noGrp="1"/>
          </p:cNvSpPr>
          <p:nvPr>
            <p:ph idx="1"/>
          </p:nvPr>
        </p:nvSpPr>
        <p:spPr>
          <a:xfrm>
            <a:off x="457200" y="2078087"/>
            <a:ext cx="8229600" cy="1667599"/>
          </a:xfrm>
        </p:spPr>
        <p:txBody>
          <a:bodyPr>
            <a:normAutofit lnSpcReduction="10000"/>
          </a:bodyPr>
          <a:lstStyle/>
          <a:p>
            <a:pPr marL="571500" indent="-571500">
              <a:buFont typeface="+mj-lt"/>
              <a:buAutoNum type="romanUcPeriod"/>
            </a:pPr>
            <a:r>
              <a:rPr lang="en-US" dirty="0">
                <a:solidFill>
                  <a:srgbClr val="A6A6A6"/>
                </a:solidFill>
              </a:rPr>
              <a:t>Health and non-Health </a:t>
            </a:r>
            <a:r>
              <a:rPr lang="en-US" dirty="0" smtClean="0">
                <a:solidFill>
                  <a:srgbClr val="A6A6A6"/>
                </a:solidFill>
              </a:rPr>
              <a:t>Sector Overlays</a:t>
            </a:r>
          </a:p>
          <a:p>
            <a:pPr marL="571500" indent="-571500">
              <a:buFont typeface="+mj-lt"/>
              <a:buAutoNum type="romanUcPeriod"/>
            </a:pPr>
            <a:r>
              <a:rPr lang="en-US" dirty="0" smtClean="0"/>
              <a:t>Cohort Attributes</a:t>
            </a:r>
          </a:p>
          <a:p>
            <a:pPr marL="571500" indent="-571500">
              <a:buFont typeface="+mj-lt"/>
              <a:buAutoNum type="romanUcPeriod"/>
            </a:pPr>
            <a:r>
              <a:rPr lang="en-US" dirty="0" smtClean="0">
                <a:solidFill>
                  <a:schemeClr val="bg1">
                    <a:lumMod val="65000"/>
                  </a:schemeClr>
                </a:solidFill>
              </a:rPr>
              <a:t>Joined-up Sector Resource Leveraging</a:t>
            </a:r>
            <a:endParaRPr lang="en-US" dirty="0">
              <a:solidFill>
                <a:schemeClr val="bg1">
                  <a:lumMod val="65000"/>
                </a:schemeClr>
              </a:solidFill>
            </a:endParaRPr>
          </a:p>
        </p:txBody>
      </p:sp>
      <p:cxnSp>
        <p:nvCxnSpPr>
          <p:cNvPr id="5" name="Straight Connector 4"/>
          <p:cNvCxnSpPr/>
          <p:nvPr/>
        </p:nvCxnSpPr>
        <p:spPr>
          <a:xfrm>
            <a:off x="457200" y="1693254"/>
            <a:ext cx="7984402"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30563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66131279"/>
              </p:ext>
            </p:extLst>
          </p:nvPr>
        </p:nvGraphicFramePr>
        <p:xfrm>
          <a:off x="465379" y="1480096"/>
          <a:ext cx="8370242" cy="48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7199577" y="6477376"/>
            <a:ext cx="1844997" cy="369332"/>
          </a:xfrm>
          <a:prstGeom prst="rect">
            <a:avLst/>
          </a:prstGeom>
        </p:spPr>
        <p:txBody>
          <a:bodyPr wrap="square">
            <a:spAutoFit/>
          </a:bodyPr>
          <a:lstStyle/>
          <a:p>
            <a:pPr lvl="0"/>
            <a:r>
              <a:rPr lang="en-US" dirty="0" smtClean="0"/>
              <a:t>Cohort Attributes</a:t>
            </a:r>
            <a:endParaRPr lang="en-US" dirty="0"/>
          </a:p>
        </p:txBody>
      </p:sp>
      <p:sp>
        <p:nvSpPr>
          <p:cNvPr id="2" name="TextBox 1"/>
          <p:cNvSpPr txBox="1"/>
          <p:nvPr/>
        </p:nvSpPr>
        <p:spPr>
          <a:xfrm>
            <a:off x="0" y="200538"/>
            <a:ext cx="3978298" cy="646331"/>
          </a:xfrm>
          <a:prstGeom prst="rect">
            <a:avLst/>
          </a:prstGeom>
          <a:noFill/>
        </p:spPr>
        <p:txBody>
          <a:bodyPr wrap="none" rtlCol="0">
            <a:spAutoFit/>
          </a:bodyPr>
          <a:lstStyle/>
          <a:p>
            <a:r>
              <a:rPr lang="en-US" sz="3600" dirty="0" smtClean="0"/>
              <a:t>Illustrative Example</a:t>
            </a:r>
            <a:endParaRPr lang="en-US" sz="3600" dirty="0"/>
          </a:p>
        </p:txBody>
      </p:sp>
    </p:spTree>
    <p:extLst>
      <p:ext uri="{BB962C8B-B14F-4D97-AF65-F5344CB8AC3E}">
        <p14:creationId xmlns:p14="http://schemas.microsoft.com/office/powerpoint/2010/main" val="3552419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29811346"/>
              </p:ext>
            </p:extLst>
          </p:nvPr>
        </p:nvGraphicFramePr>
        <p:xfrm>
          <a:off x="243753" y="423315"/>
          <a:ext cx="8595552" cy="5913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7199577" y="6477376"/>
            <a:ext cx="1844997" cy="369332"/>
          </a:xfrm>
          <a:prstGeom prst="rect">
            <a:avLst/>
          </a:prstGeom>
        </p:spPr>
        <p:txBody>
          <a:bodyPr wrap="square">
            <a:spAutoFit/>
          </a:bodyPr>
          <a:lstStyle/>
          <a:p>
            <a:pPr lvl="0"/>
            <a:r>
              <a:rPr lang="en-US" dirty="0" smtClean="0"/>
              <a:t>Cohort Attributes</a:t>
            </a:r>
            <a:endParaRPr lang="en-US" dirty="0"/>
          </a:p>
        </p:txBody>
      </p:sp>
      <p:sp>
        <p:nvSpPr>
          <p:cNvPr id="6" name="TextBox 5"/>
          <p:cNvSpPr txBox="1"/>
          <p:nvPr/>
        </p:nvSpPr>
        <p:spPr>
          <a:xfrm>
            <a:off x="0" y="217250"/>
            <a:ext cx="3978298" cy="646331"/>
          </a:xfrm>
          <a:prstGeom prst="rect">
            <a:avLst/>
          </a:prstGeom>
          <a:noFill/>
        </p:spPr>
        <p:txBody>
          <a:bodyPr wrap="none" rtlCol="0">
            <a:spAutoFit/>
          </a:bodyPr>
          <a:lstStyle/>
          <a:p>
            <a:r>
              <a:rPr lang="en-US" sz="3600" dirty="0" smtClean="0"/>
              <a:t>Illustrative Example</a:t>
            </a:r>
            <a:endParaRPr lang="en-US" sz="3600" dirty="0"/>
          </a:p>
        </p:txBody>
      </p:sp>
    </p:spTree>
    <p:extLst>
      <p:ext uri="{BB962C8B-B14F-4D97-AF65-F5344CB8AC3E}">
        <p14:creationId xmlns:p14="http://schemas.microsoft.com/office/powerpoint/2010/main" val="30358748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Concepts of Social Protection in Health Programming</a:t>
            </a:r>
          </a:p>
        </p:txBody>
      </p:sp>
      <p:sp>
        <p:nvSpPr>
          <p:cNvPr id="3" name="Content Placeholder 2"/>
          <p:cNvSpPr>
            <a:spLocks noGrp="1"/>
          </p:cNvSpPr>
          <p:nvPr>
            <p:ph idx="1"/>
          </p:nvPr>
        </p:nvSpPr>
        <p:spPr>
          <a:xfrm>
            <a:off x="457200" y="2078087"/>
            <a:ext cx="8229600" cy="1667599"/>
          </a:xfrm>
        </p:spPr>
        <p:txBody>
          <a:bodyPr>
            <a:normAutofit lnSpcReduction="10000"/>
          </a:bodyPr>
          <a:lstStyle/>
          <a:p>
            <a:pPr marL="571500" indent="-571500">
              <a:buFont typeface="+mj-lt"/>
              <a:buAutoNum type="romanUcPeriod"/>
            </a:pPr>
            <a:r>
              <a:rPr lang="en-US" dirty="0">
                <a:solidFill>
                  <a:srgbClr val="A6A6A6"/>
                </a:solidFill>
              </a:rPr>
              <a:t>Health and non-Health Sector </a:t>
            </a:r>
            <a:r>
              <a:rPr lang="en-US" dirty="0" smtClean="0">
                <a:solidFill>
                  <a:srgbClr val="A6A6A6"/>
                </a:solidFill>
              </a:rPr>
              <a:t>Overlays</a:t>
            </a:r>
          </a:p>
          <a:p>
            <a:pPr marL="571500" indent="-571500">
              <a:buFont typeface="+mj-lt"/>
              <a:buAutoNum type="romanUcPeriod"/>
            </a:pPr>
            <a:r>
              <a:rPr lang="en-US" dirty="0" smtClean="0">
                <a:solidFill>
                  <a:srgbClr val="A6A6A6"/>
                </a:solidFill>
              </a:rPr>
              <a:t>Cohort Attributes</a:t>
            </a:r>
          </a:p>
          <a:p>
            <a:pPr marL="571500" indent="-571500">
              <a:buFont typeface="+mj-lt"/>
              <a:buAutoNum type="romanUcPeriod"/>
            </a:pPr>
            <a:r>
              <a:rPr lang="en-US" dirty="0" smtClean="0"/>
              <a:t>Joined-up Sector Resource Leveraging</a:t>
            </a:r>
            <a:endParaRPr lang="en-US" dirty="0"/>
          </a:p>
        </p:txBody>
      </p:sp>
      <p:cxnSp>
        <p:nvCxnSpPr>
          <p:cNvPr id="5" name="Straight Connector 4"/>
          <p:cNvCxnSpPr/>
          <p:nvPr/>
        </p:nvCxnSpPr>
        <p:spPr>
          <a:xfrm>
            <a:off x="457200" y="1693254"/>
            <a:ext cx="7984402"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66932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Sector Resource Leveraging</a:t>
            </a:r>
            <a:endParaRPr lang="en-US" dirty="0"/>
          </a:p>
        </p:txBody>
      </p:sp>
      <p:graphicFrame>
        <p:nvGraphicFramePr>
          <p:cNvPr id="4" name="Diagram 3"/>
          <p:cNvGraphicFramePr/>
          <p:nvPr>
            <p:extLst>
              <p:ext uri="{D42A27DB-BD31-4B8C-83A1-F6EECF244321}">
                <p14:modId xmlns:p14="http://schemas.microsoft.com/office/powerpoint/2010/main" val="1779375230"/>
              </p:ext>
            </p:extLst>
          </p:nvPr>
        </p:nvGraphicFramePr>
        <p:xfrm>
          <a:off x="766735" y="1094343"/>
          <a:ext cx="7891354" cy="5055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08279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44255"/>
            <a:ext cx="7312485" cy="4525963"/>
          </a:xfrm>
        </p:spPr>
        <p:txBody>
          <a:bodyPr>
            <a:normAutofit fontScale="92500" lnSpcReduction="10000"/>
          </a:bodyPr>
          <a:lstStyle/>
          <a:p>
            <a:pPr marL="514350" indent="-514350">
              <a:buFont typeface="+mj-lt"/>
              <a:buAutoNum type="arabicPeriod"/>
            </a:pPr>
            <a:r>
              <a:rPr lang="en-US" sz="2800" dirty="0" smtClean="0"/>
              <a:t>Identify tangential Sectors for each Cohort</a:t>
            </a:r>
          </a:p>
          <a:p>
            <a:pPr marL="514350" indent="-514350">
              <a:buFont typeface="+mj-lt"/>
              <a:buAutoNum type="arabicPeriod"/>
            </a:pPr>
            <a:r>
              <a:rPr lang="en-US" sz="2800" dirty="0" smtClean="0"/>
              <a:t>Determine manageable interest of Sector for specific intervention (e.g. crop diversification in Agriculture in the interest of balanced nutrition in Health for children, pregnant mothers, elderly)</a:t>
            </a:r>
          </a:p>
          <a:p>
            <a:pPr marL="514350" indent="-514350">
              <a:buFont typeface="+mj-lt"/>
              <a:buAutoNum type="arabicPeriod"/>
            </a:pPr>
            <a:r>
              <a:rPr lang="en-US" sz="2800" dirty="0" smtClean="0"/>
              <a:t>Assess available resource of target sector as a </a:t>
            </a:r>
            <a:r>
              <a:rPr lang="en-US" sz="2800" u="sng" dirty="0" smtClean="0"/>
              <a:t>ratio</a:t>
            </a:r>
            <a:r>
              <a:rPr lang="en-US" sz="2800" dirty="0" smtClean="0"/>
              <a:t> of </a:t>
            </a:r>
            <a:r>
              <a:rPr lang="en-US" sz="2800" i="1" dirty="0" smtClean="0"/>
              <a:t>value-added </a:t>
            </a:r>
            <a:r>
              <a:rPr lang="en-US" sz="2800" dirty="0" smtClean="0"/>
              <a:t>contribution</a:t>
            </a:r>
            <a:r>
              <a:rPr lang="en-US" sz="2800" i="1" dirty="0" smtClean="0"/>
              <a:t> (measurable in-kind or direct valuation)</a:t>
            </a:r>
            <a:endParaRPr lang="en-US" sz="2800" dirty="0"/>
          </a:p>
          <a:p>
            <a:pPr marL="514350" indent="-514350">
              <a:buFont typeface="+mj-lt"/>
              <a:buAutoNum type="arabicPeriod"/>
            </a:pPr>
            <a:r>
              <a:rPr lang="en-US" sz="2800" dirty="0" smtClean="0"/>
              <a:t>Join-up resources with program agreements</a:t>
            </a:r>
          </a:p>
          <a:p>
            <a:pPr marL="514350" indent="-514350">
              <a:buFont typeface="+mj-lt"/>
              <a:buAutoNum type="arabicPeriod"/>
            </a:pPr>
            <a:r>
              <a:rPr lang="en-US" sz="2800" dirty="0" smtClean="0"/>
              <a:t>Capitalize National and Community Funding Mechanisms </a:t>
            </a:r>
          </a:p>
        </p:txBody>
      </p:sp>
      <p:pic>
        <p:nvPicPr>
          <p:cNvPr id="24" name="Picture 23"/>
          <p:cNvPicPr>
            <a:picLocks noChangeAspect="1"/>
          </p:cNvPicPr>
          <p:nvPr/>
        </p:nvPicPr>
        <p:blipFill>
          <a:blip r:embed="rId2"/>
          <a:stretch>
            <a:fillRect/>
          </a:stretch>
        </p:blipFill>
        <p:spPr>
          <a:xfrm>
            <a:off x="7692202" y="2741403"/>
            <a:ext cx="1254992" cy="842768"/>
          </a:xfrm>
          <a:prstGeom prst="rect">
            <a:avLst/>
          </a:prstGeom>
        </p:spPr>
      </p:pic>
      <p:grpSp>
        <p:nvGrpSpPr>
          <p:cNvPr id="22" name="Group 21"/>
          <p:cNvGrpSpPr/>
          <p:nvPr/>
        </p:nvGrpSpPr>
        <p:grpSpPr>
          <a:xfrm>
            <a:off x="6671475" y="1218209"/>
            <a:ext cx="1643612" cy="1041057"/>
            <a:chOff x="3342726" y="2313383"/>
            <a:chExt cx="2458547" cy="2231234"/>
          </a:xfrm>
        </p:grpSpPr>
        <p:sp>
          <p:nvSpPr>
            <p:cNvPr id="4" name="Oval 3"/>
            <p:cNvSpPr/>
            <p:nvPr/>
          </p:nvSpPr>
          <p:spPr>
            <a:xfrm>
              <a:off x="3467876" y="2889070"/>
              <a:ext cx="178784" cy="178784"/>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5" name="Oval 4"/>
            <p:cNvSpPr/>
            <p:nvPr/>
          </p:nvSpPr>
          <p:spPr>
            <a:xfrm>
              <a:off x="3593025" y="2638772"/>
              <a:ext cx="178784" cy="178784"/>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Oval 5"/>
            <p:cNvSpPr/>
            <p:nvPr/>
          </p:nvSpPr>
          <p:spPr>
            <a:xfrm>
              <a:off x="3893384" y="2688831"/>
              <a:ext cx="280947" cy="280947"/>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7" name="Oval 6"/>
            <p:cNvSpPr/>
            <p:nvPr/>
          </p:nvSpPr>
          <p:spPr>
            <a:xfrm>
              <a:off x="4143683" y="2413503"/>
              <a:ext cx="178784" cy="178784"/>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Oval 7"/>
            <p:cNvSpPr/>
            <p:nvPr/>
          </p:nvSpPr>
          <p:spPr>
            <a:xfrm>
              <a:off x="4469071" y="2313383"/>
              <a:ext cx="178784" cy="178784"/>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 name="Oval 8"/>
            <p:cNvSpPr/>
            <p:nvPr/>
          </p:nvSpPr>
          <p:spPr>
            <a:xfrm>
              <a:off x="4869549" y="2488592"/>
              <a:ext cx="178784" cy="178784"/>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Oval 9"/>
            <p:cNvSpPr/>
            <p:nvPr/>
          </p:nvSpPr>
          <p:spPr>
            <a:xfrm>
              <a:off x="5119848" y="2613742"/>
              <a:ext cx="280947" cy="280947"/>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Oval 10"/>
            <p:cNvSpPr/>
            <p:nvPr/>
          </p:nvSpPr>
          <p:spPr>
            <a:xfrm>
              <a:off x="5470266" y="2889070"/>
              <a:ext cx="178784" cy="178784"/>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 name="Oval 11"/>
            <p:cNvSpPr/>
            <p:nvPr/>
          </p:nvSpPr>
          <p:spPr>
            <a:xfrm>
              <a:off x="5620445" y="3164399"/>
              <a:ext cx="178784" cy="178784"/>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3" name="Oval 12"/>
            <p:cNvSpPr/>
            <p:nvPr/>
          </p:nvSpPr>
          <p:spPr>
            <a:xfrm>
              <a:off x="4318892" y="2638772"/>
              <a:ext cx="459732" cy="459732"/>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4" name="Oval 13"/>
            <p:cNvSpPr/>
            <p:nvPr/>
          </p:nvSpPr>
          <p:spPr>
            <a:xfrm>
              <a:off x="3342726" y="3589907"/>
              <a:ext cx="178784" cy="178784"/>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Oval 14"/>
            <p:cNvSpPr/>
            <p:nvPr/>
          </p:nvSpPr>
          <p:spPr>
            <a:xfrm>
              <a:off x="3492906" y="3815176"/>
              <a:ext cx="280947" cy="280947"/>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6" name="Oval 15"/>
            <p:cNvSpPr/>
            <p:nvPr/>
          </p:nvSpPr>
          <p:spPr>
            <a:xfrm>
              <a:off x="3868354" y="4015415"/>
              <a:ext cx="408651" cy="408651"/>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7" name="Oval 16"/>
            <p:cNvSpPr/>
            <p:nvPr/>
          </p:nvSpPr>
          <p:spPr>
            <a:xfrm>
              <a:off x="4393981" y="4340803"/>
              <a:ext cx="178784" cy="178784"/>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8" name="Oval 17"/>
            <p:cNvSpPr/>
            <p:nvPr/>
          </p:nvSpPr>
          <p:spPr>
            <a:xfrm>
              <a:off x="4494101" y="4015415"/>
              <a:ext cx="280947" cy="280947"/>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Oval 18"/>
            <p:cNvSpPr/>
            <p:nvPr/>
          </p:nvSpPr>
          <p:spPr>
            <a:xfrm>
              <a:off x="4744400" y="4365833"/>
              <a:ext cx="178784" cy="178784"/>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0" name="Oval 19"/>
            <p:cNvSpPr/>
            <p:nvPr/>
          </p:nvSpPr>
          <p:spPr>
            <a:xfrm>
              <a:off x="4969669" y="3965355"/>
              <a:ext cx="408651" cy="408651"/>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1" name="Oval 20"/>
            <p:cNvSpPr/>
            <p:nvPr/>
          </p:nvSpPr>
          <p:spPr>
            <a:xfrm>
              <a:off x="5520326" y="3865236"/>
              <a:ext cx="280947" cy="280947"/>
            </a:xfrm>
            <a:prstGeom prst="ellipse">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sp>
        <p:nvSpPr>
          <p:cNvPr id="2" name="Title 1"/>
          <p:cNvSpPr>
            <a:spLocks noGrp="1"/>
          </p:cNvSpPr>
          <p:nvPr>
            <p:ph type="title"/>
          </p:nvPr>
        </p:nvSpPr>
        <p:spPr/>
        <p:txBody>
          <a:bodyPr/>
          <a:lstStyle/>
          <a:p>
            <a:r>
              <a:rPr lang="en-US" dirty="0" smtClean="0"/>
              <a:t>Sector Resource Leveraging</a:t>
            </a:r>
            <a:endParaRPr lang="en-US" dirty="0"/>
          </a:p>
        </p:txBody>
      </p:sp>
      <p:sp>
        <p:nvSpPr>
          <p:cNvPr id="26" name="TextBox 25"/>
          <p:cNvSpPr txBox="1"/>
          <p:nvPr/>
        </p:nvSpPr>
        <p:spPr>
          <a:xfrm>
            <a:off x="7980297" y="3849635"/>
            <a:ext cx="966897" cy="707886"/>
          </a:xfrm>
          <a:prstGeom prst="rect">
            <a:avLst/>
          </a:prstGeom>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3:1</a:t>
            </a:r>
            <a:endParaRPr lang="en-US" sz="4000" dirty="0"/>
          </a:p>
        </p:txBody>
      </p:sp>
      <p:pic>
        <p:nvPicPr>
          <p:cNvPr id="30" name="Picture 29"/>
          <p:cNvPicPr>
            <a:picLocks noChangeAspect="1"/>
          </p:cNvPicPr>
          <p:nvPr/>
        </p:nvPicPr>
        <p:blipFill>
          <a:blip r:embed="rId3"/>
          <a:stretch>
            <a:fillRect/>
          </a:stretch>
        </p:blipFill>
        <p:spPr>
          <a:xfrm>
            <a:off x="7033701" y="4574233"/>
            <a:ext cx="920327" cy="834715"/>
          </a:xfrm>
          <a:prstGeom prst="rect">
            <a:avLst/>
          </a:prstGeom>
          <a:ln>
            <a:noFill/>
          </a:ln>
          <a:effectLst>
            <a:outerShdw blurRad="292100" dist="139700" dir="2700000" algn="tl" rotWithShape="0">
              <a:srgbClr val="333333">
                <a:alpha val="65000"/>
              </a:srgbClr>
            </a:outerShdw>
          </a:effectLst>
        </p:spPr>
      </p:pic>
      <p:pic>
        <p:nvPicPr>
          <p:cNvPr id="31" name="Picture 30"/>
          <p:cNvPicPr>
            <a:picLocks noChangeAspect="1"/>
          </p:cNvPicPr>
          <p:nvPr/>
        </p:nvPicPr>
        <p:blipFill rotWithShape="1">
          <a:blip r:embed="rId4">
            <a:extLst>
              <a:ext uri="{BEBA8EAE-BF5A-486C-A8C5-ECC9F3942E4B}">
                <a14:imgProps xmlns:a14="http://schemas.microsoft.com/office/drawing/2010/main">
                  <a14:imgLayer r:embed="rId5">
                    <a14:imgEffect>
                      <a14:backgroundRemoval t="9443" b="84987" l="10000" r="90000"/>
                    </a14:imgEffect>
                  </a14:imgLayer>
                </a14:imgProps>
              </a:ext>
            </a:extLst>
          </a:blip>
          <a:srcRect b="5570"/>
          <a:stretch/>
        </p:blipFill>
        <p:spPr>
          <a:xfrm>
            <a:off x="5564098" y="5496433"/>
            <a:ext cx="1642842" cy="1231218"/>
          </a:xfrm>
          <a:prstGeom prst="rect">
            <a:avLst/>
          </a:prstGeom>
        </p:spPr>
      </p:pic>
    </p:spTree>
    <p:extLst>
      <p:ext uri="{BB962C8B-B14F-4D97-AF65-F5344CB8AC3E}">
        <p14:creationId xmlns:p14="http://schemas.microsoft.com/office/powerpoint/2010/main" val="31333255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 of Social Protection in Kenya</a:t>
            </a:r>
            <a:endParaRPr lang="en-US" dirty="0"/>
          </a:p>
        </p:txBody>
      </p:sp>
      <p:sp>
        <p:nvSpPr>
          <p:cNvPr id="3" name="Content Placeholder 2"/>
          <p:cNvSpPr>
            <a:spLocks noGrp="1"/>
          </p:cNvSpPr>
          <p:nvPr>
            <p:ph idx="1"/>
          </p:nvPr>
        </p:nvSpPr>
        <p:spPr/>
        <p:txBody>
          <a:bodyPr/>
          <a:lstStyle/>
          <a:p>
            <a:pPr marL="0" indent="0" algn="ctr">
              <a:buNone/>
            </a:pPr>
            <a:r>
              <a:rPr lang="en-US" dirty="0" smtClean="0"/>
              <a:t>[ Mary’s material these </a:t>
            </a:r>
            <a:r>
              <a:rPr lang="en-US" smtClean="0"/>
              <a:t>slides forward]</a:t>
            </a:r>
            <a:endParaRPr lang="en-US" dirty="0"/>
          </a:p>
        </p:txBody>
      </p:sp>
    </p:spTree>
    <p:extLst>
      <p:ext uri="{BB962C8B-B14F-4D97-AF65-F5344CB8AC3E}">
        <p14:creationId xmlns:p14="http://schemas.microsoft.com/office/powerpoint/2010/main" val="14950235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2558401" y="1699368"/>
            <a:ext cx="3764505" cy="3627145"/>
          </a:xfrm>
          <a:prstGeom prst="ellipse">
            <a:avLst/>
          </a:prstGeom>
          <a:gradFill flip="none" rotWithShape="1">
            <a:gsLst>
              <a:gs pos="0">
                <a:schemeClr val="accent1">
                  <a:tint val="100000"/>
                  <a:shade val="100000"/>
                  <a:satMod val="130000"/>
                  <a:alpha val="36000"/>
                </a:schemeClr>
              </a:gs>
              <a:gs pos="100000">
                <a:schemeClr val="accent1">
                  <a:tint val="50000"/>
                  <a:shade val="100000"/>
                  <a:satMod val="350000"/>
                  <a:alpha val="36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 name="Diagram 6"/>
          <p:cNvGraphicFramePr/>
          <p:nvPr>
            <p:extLst>
              <p:ext uri="{D42A27DB-BD31-4B8C-83A1-F6EECF244321}">
                <p14:modId xmlns:p14="http://schemas.microsoft.com/office/powerpoint/2010/main" val="357288267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3291673" y="5899175"/>
            <a:ext cx="3943583" cy="369332"/>
          </a:xfrm>
          <a:prstGeom prst="rect">
            <a:avLst/>
          </a:prstGeom>
          <a:noFill/>
        </p:spPr>
        <p:txBody>
          <a:bodyPr wrap="none" rtlCol="0">
            <a:spAutoFit/>
          </a:bodyPr>
          <a:lstStyle/>
          <a:p>
            <a:r>
              <a:rPr lang="en-US" dirty="0" smtClean="0"/>
              <a:t>Social Protection Conceptual Illustration</a:t>
            </a:r>
            <a:endParaRPr lang="en-US" dirty="0"/>
          </a:p>
        </p:txBody>
      </p:sp>
    </p:spTree>
    <p:extLst>
      <p:ext uri="{BB962C8B-B14F-4D97-AF65-F5344CB8AC3E}">
        <p14:creationId xmlns:p14="http://schemas.microsoft.com/office/powerpoint/2010/main" val="10585660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2912" y="2326483"/>
            <a:ext cx="7833888" cy="3231654"/>
          </a:xfrm>
          <a:prstGeom prst="rect">
            <a:avLst/>
          </a:prstGeom>
        </p:spPr>
        <p:txBody>
          <a:bodyPr wrap="square">
            <a:spAutoFit/>
          </a:bodyPr>
          <a:lstStyle/>
          <a:p>
            <a:pPr>
              <a:lnSpc>
                <a:spcPct val="80000"/>
              </a:lnSpc>
            </a:pPr>
            <a:r>
              <a:rPr lang="en-US" sz="2800" dirty="0" smtClean="0">
                <a:solidFill>
                  <a:srgbClr val="FF0000"/>
                </a:solidFill>
                <a:latin typeface="Arial" charset="0"/>
              </a:rPr>
              <a:t>“When biological factors (like being too young or too old to work) are combined with negative life time shocks (such as sickness, unemployment, natural disasters, social conflicts) the case for social protection is overwhelming.” </a:t>
            </a:r>
          </a:p>
          <a:p>
            <a:endParaRPr lang="en-US" sz="1600" dirty="0" smtClean="0">
              <a:latin typeface="Arial" charset="0"/>
            </a:endParaRPr>
          </a:p>
          <a:p>
            <a:r>
              <a:rPr lang="en-US" sz="1600" b="1" dirty="0" smtClean="0">
                <a:latin typeface="Arial" charset="0"/>
              </a:rPr>
              <a:t>GERMANO MWABU</a:t>
            </a:r>
            <a:r>
              <a:rPr lang="en-US" sz="1600" dirty="0" smtClean="0">
                <a:latin typeface="Arial" charset="0"/>
              </a:rPr>
              <a:t>, M</a:t>
            </a:r>
            <a:r>
              <a:rPr lang="en-US" sz="1600" dirty="0">
                <a:latin typeface="Arial" charset="0"/>
              </a:rPr>
              <a:t>.A., </a:t>
            </a:r>
            <a:r>
              <a:rPr lang="en-US" sz="1600" dirty="0" err="1">
                <a:latin typeface="Arial" charset="0"/>
              </a:rPr>
              <a:t>Ph.D</a:t>
            </a:r>
            <a:r>
              <a:rPr lang="en-US" sz="1600" dirty="0">
                <a:latin typeface="Arial" charset="0"/>
              </a:rPr>
              <a:t>, Boston University </a:t>
            </a:r>
            <a:r>
              <a:rPr lang="en-US" sz="1600" dirty="0" smtClean="0">
                <a:latin typeface="Arial" charset="0"/>
              </a:rPr>
              <a:t>1981, Professor</a:t>
            </a:r>
            <a:r>
              <a:rPr lang="en-US" sz="1600" dirty="0">
                <a:latin typeface="Arial" charset="0"/>
              </a:rPr>
              <a:t>  and Chair</a:t>
            </a:r>
            <a:br>
              <a:rPr lang="en-US" sz="1600" dirty="0">
                <a:latin typeface="Arial" charset="0"/>
              </a:rPr>
            </a:br>
            <a:r>
              <a:rPr lang="en-US" sz="1600" dirty="0" smtClean="0">
                <a:latin typeface="Arial" charset="0"/>
              </a:rPr>
              <a:t>Department </a:t>
            </a:r>
            <a:r>
              <a:rPr lang="en-US" sz="1600" dirty="0">
                <a:latin typeface="Arial" charset="0"/>
              </a:rPr>
              <a:t>of </a:t>
            </a:r>
            <a:r>
              <a:rPr lang="en-US" sz="1600" dirty="0" smtClean="0">
                <a:latin typeface="Arial" charset="0"/>
              </a:rPr>
              <a:t>Economics</a:t>
            </a:r>
            <a:r>
              <a:rPr lang="en-US" sz="1600" dirty="0">
                <a:latin typeface="Arial" charset="0"/>
              </a:rPr>
              <a:t>, </a:t>
            </a:r>
            <a:r>
              <a:rPr lang="en-US" sz="1600" dirty="0" smtClean="0">
                <a:latin typeface="Arial" charset="0"/>
              </a:rPr>
              <a:t>University </a:t>
            </a:r>
            <a:r>
              <a:rPr lang="en-US" sz="1600" dirty="0">
                <a:latin typeface="Arial" charset="0"/>
              </a:rPr>
              <a:t>of </a:t>
            </a:r>
            <a:r>
              <a:rPr lang="en-US" sz="1600" dirty="0" smtClean="0">
                <a:latin typeface="Arial" charset="0"/>
              </a:rPr>
              <a:t>Nairobi, as presented at UNECA workshop on “Social </a:t>
            </a:r>
            <a:r>
              <a:rPr lang="en-US" sz="1600" dirty="0">
                <a:latin typeface="Arial" charset="0"/>
              </a:rPr>
              <a:t>P</a:t>
            </a:r>
            <a:r>
              <a:rPr lang="en-US" sz="1600" dirty="0" smtClean="0">
                <a:latin typeface="Arial" charset="0"/>
              </a:rPr>
              <a:t>rotection, Growth, Poverty and Inequality in </a:t>
            </a:r>
            <a:r>
              <a:rPr lang="en-US" sz="1600" dirty="0">
                <a:latin typeface="Arial" charset="0"/>
              </a:rPr>
              <a:t>K</a:t>
            </a:r>
            <a:r>
              <a:rPr lang="en-US" sz="1600" dirty="0" smtClean="0">
                <a:latin typeface="Arial" charset="0"/>
              </a:rPr>
              <a:t>enya”, July 14-16, 2010</a:t>
            </a:r>
            <a:endParaRPr lang="en-US" sz="1600" dirty="0">
              <a:latin typeface="Arial" charset="0"/>
            </a:endParaRPr>
          </a:p>
          <a:p>
            <a:pPr>
              <a:lnSpc>
                <a:spcPct val="90000"/>
              </a:lnSpc>
            </a:pPr>
            <a:endParaRPr lang="en-US" sz="2800" dirty="0">
              <a:solidFill>
                <a:srgbClr val="FF0000"/>
              </a:solidFill>
              <a:latin typeface="Arial" charset="0"/>
            </a:endParaRPr>
          </a:p>
        </p:txBody>
      </p:sp>
      <p:graphicFrame>
        <p:nvGraphicFramePr>
          <p:cNvPr id="5" name="Diagram 4"/>
          <p:cNvGraphicFramePr/>
          <p:nvPr>
            <p:extLst>
              <p:ext uri="{D42A27DB-BD31-4B8C-83A1-F6EECF244321}">
                <p14:modId xmlns:p14="http://schemas.microsoft.com/office/powerpoint/2010/main" val="1661437355"/>
              </p:ext>
            </p:extLst>
          </p:nvPr>
        </p:nvGraphicFramePr>
        <p:xfrm>
          <a:off x="3328572" y="274638"/>
          <a:ext cx="2352488" cy="2051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22805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18616"/>
          </a:xfrm>
        </p:spPr>
        <p:txBody>
          <a:bodyPr>
            <a:normAutofit fontScale="90000"/>
          </a:bodyPr>
          <a:lstStyle/>
          <a:p>
            <a:r>
              <a:rPr lang="en-US" dirty="0" smtClean="0"/>
              <a:t>Concepts of </a:t>
            </a:r>
            <a:r>
              <a:rPr lang="en-US" dirty="0"/>
              <a:t>Social </a:t>
            </a:r>
            <a:r>
              <a:rPr lang="en-US" dirty="0" smtClean="0"/>
              <a:t>Protection in Health Programming</a:t>
            </a:r>
            <a:endParaRPr lang="en-US" dirty="0"/>
          </a:p>
        </p:txBody>
      </p:sp>
      <p:sp>
        <p:nvSpPr>
          <p:cNvPr id="3" name="Content Placeholder 2"/>
          <p:cNvSpPr>
            <a:spLocks noGrp="1"/>
          </p:cNvSpPr>
          <p:nvPr>
            <p:ph idx="1"/>
          </p:nvPr>
        </p:nvSpPr>
        <p:spPr>
          <a:xfrm>
            <a:off x="457200" y="2078087"/>
            <a:ext cx="8229600" cy="1667599"/>
          </a:xfrm>
        </p:spPr>
        <p:txBody>
          <a:bodyPr>
            <a:normAutofit lnSpcReduction="10000"/>
          </a:bodyPr>
          <a:lstStyle/>
          <a:p>
            <a:pPr marL="571500" indent="-571500">
              <a:buFont typeface="+mj-lt"/>
              <a:buAutoNum type="romanUcPeriod"/>
            </a:pPr>
            <a:r>
              <a:rPr lang="en-US" dirty="0" smtClean="0"/>
              <a:t>Health and non-Health Sector Overlays</a:t>
            </a:r>
          </a:p>
          <a:p>
            <a:pPr marL="571500" indent="-571500">
              <a:buFont typeface="+mj-lt"/>
              <a:buAutoNum type="romanUcPeriod"/>
            </a:pPr>
            <a:r>
              <a:rPr lang="en-US" dirty="0" smtClean="0">
                <a:solidFill>
                  <a:srgbClr val="A6A6A6"/>
                </a:solidFill>
              </a:rPr>
              <a:t>Cohort Attributes</a:t>
            </a:r>
          </a:p>
          <a:p>
            <a:pPr marL="571500" indent="-571500">
              <a:buFont typeface="+mj-lt"/>
              <a:buAutoNum type="romanUcPeriod"/>
            </a:pPr>
            <a:r>
              <a:rPr lang="en-US" dirty="0" smtClean="0">
                <a:solidFill>
                  <a:srgbClr val="A6A6A6"/>
                </a:solidFill>
              </a:rPr>
              <a:t>Joined-up Sector Resource Leveraging</a:t>
            </a:r>
            <a:endParaRPr lang="en-US" dirty="0">
              <a:solidFill>
                <a:srgbClr val="A6A6A6"/>
              </a:solidFill>
            </a:endParaRPr>
          </a:p>
        </p:txBody>
      </p:sp>
      <p:cxnSp>
        <p:nvCxnSpPr>
          <p:cNvPr id="5" name="Straight Connector 4"/>
          <p:cNvCxnSpPr/>
          <p:nvPr/>
        </p:nvCxnSpPr>
        <p:spPr>
          <a:xfrm>
            <a:off x="457200" y="1693254"/>
            <a:ext cx="7984402"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9555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5754" y="1579170"/>
            <a:ext cx="1524000" cy="646331"/>
          </a:xfrm>
          <a:prstGeom prst="rect">
            <a:avLst/>
          </a:prstGeom>
        </p:spPr>
        <p:txBody>
          <a:bodyPr wrap="square">
            <a:spAutoFit/>
          </a:bodyPr>
          <a:lstStyle/>
          <a:p>
            <a:pPr algn="ctr"/>
            <a:r>
              <a:rPr lang="en-US" dirty="0">
                <a:solidFill>
                  <a:schemeClr val="bg2">
                    <a:lumMod val="25000"/>
                  </a:schemeClr>
                </a:solidFill>
              </a:rPr>
              <a:t>Economy and</a:t>
            </a:r>
          </a:p>
          <a:p>
            <a:pPr algn="ctr"/>
            <a:r>
              <a:rPr lang="en-US" dirty="0">
                <a:solidFill>
                  <a:schemeClr val="bg2">
                    <a:lumMod val="25000"/>
                  </a:schemeClr>
                </a:solidFill>
              </a:rPr>
              <a:t>employment</a:t>
            </a:r>
          </a:p>
        </p:txBody>
      </p:sp>
      <p:sp>
        <p:nvSpPr>
          <p:cNvPr id="8" name="Rectangle 7"/>
          <p:cNvSpPr/>
          <p:nvPr/>
        </p:nvSpPr>
        <p:spPr>
          <a:xfrm>
            <a:off x="7069507" y="3356695"/>
            <a:ext cx="1219200" cy="646331"/>
          </a:xfrm>
          <a:prstGeom prst="rect">
            <a:avLst/>
          </a:prstGeom>
        </p:spPr>
        <p:txBody>
          <a:bodyPr wrap="square">
            <a:spAutoFit/>
          </a:bodyPr>
          <a:lstStyle/>
          <a:p>
            <a:pPr algn="ctr"/>
            <a:r>
              <a:rPr lang="en-US" dirty="0">
                <a:solidFill>
                  <a:srgbClr val="660066"/>
                </a:solidFill>
              </a:rPr>
              <a:t>Security</a:t>
            </a:r>
          </a:p>
          <a:p>
            <a:pPr algn="ctr"/>
            <a:r>
              <a:rPr lang="en-US" dirty="0">
                <a:solidFill>
                  <a:srgbClr val="660066"/>
                </a:solidFill>
              </a:rPr>
              <a:t>and justice</a:t>
            </a:r>
          </a:p>
        </p:txBody>
      </p:sp>
      <p:sp>
        <p:nvSpPr>
          <p:cNvPr id="9" name="Rectangle 8"/>
          <p:cNvSpPr/>
          <p:nvPr/>
        </p:nvSpPr>
        <p:spPr>
          <a:xfrm>
            <a:off x="3810001" y="605041"/>
            <a:ext cx="1524000" cy="646331"/>
          </a:xfrm>
          <a:prstGeom prst="rect">
            <a:avLst/>
          </a:prstGeom>
        </p:spPr>
        <p:txBody>
          <a:bodyPr wrap="square">
            <a:spAutoFit/>
          </a:bodyPr>
          <a:lstStyle/>
          <a:p>
            <a:pPr algn="ctr"/>
            <a:r>
              <a:rPr lang="en-US" dirty="0">
                <a:solidFill>
                  <a:schemeClr val="accent3">
                    <a:lumMod val="75000"/>
                  </a:schemeClr>
                </a:solidFill>
              </a:rPr>
              <a:t>Education</a:t>
            </a:r>
          </a:p>
          <a:p>
            <a:pPr algn="ctr"/>
            <a:r>
              <a:rPr lang="en-US" dirty="0">
                <a:solidFill>
                  <a:schemeClr val="accent3">
                    <a:lumMod val="75000"/>
                  </a:schemeClr>
                </a:solidFill>
              </a:rPr>
              <a:t>and early life</a:t>
            </a:r>
          </a:p>
        </p:txBody>
      </p:sp>
      <p:sp>
        <p:nvSpPr>
          <p:cNvPr id="10" name="Rectangle 9"/>
          <p:cNvSpPr/>
          <p:nvPr/>
        </p:nvSpPr>
        <p:spPr>
          <a:xfrm>
            <a:off x="1536781" y="5270551"/>
            <a:ext cx="1362973" cy="646331"/>
          </a:xfrm>
          <a:prstGeom prst="rect">
            <a:avLst/>
          </a:prstGeom>
        </p:spPr>
        <p:txBody>
          <a:bodyPr wrap="square">
            <a:spAutoFit/>
          </a:bodyPr>
          <a:lstStyle/>
          <a:p>
            <a:pPr algn="ctr"/>
            <a:r>
              <a:rPr lang="en-US" dirty="0">
                <a:solidFill>
                  <a:schemeClr val="accent3">
                    <a:lumMod val="50000"/>
                  </a:schemeClr>
                </a:solidFill>
              </a:rPr>
              <a:t>Agriculture</a:t>
            </a:r>
          </a:p>
          <a:p>
            <a:pPr algn="ctr"/>
            <a:r>
              <a:rPr lang="en-US" dirty="0">
                <a:solidFill>
                  <a:schemeClr val="accent3">
                    <a:lumMod val="50000"/>
                  </a:schemeClr>
                </a:solidFill>
              </a:rPr>
              <a:t>and food</a:t>
            </a:r>
          </a:p>
        </p:txBody>
      </p:sp>
      <p:sp>
        <p:nvSpPr>
          <p:cNvPr id="11" name="Rectangle 10"/>
          <p:cNvSpPr/>
          <p:nvPr/>
        </p:nvSpPr>
        <p:spPr>
          <a:xfrm>
            <a:off x="6248240" y="5270551"/>
            <a:ext cx="1642533" cy="923330"/>
          </a:xfrm>
          <a:prstGeom prst="rect">
            <a:avLst/>
          </a:prstGeom>
        </p:spPr>
        <p:txBody>
          <a:bodyPr wrap="square">
            <a:spAutoFit/>
          </a:bodyPr>
          <a:lstStyle/>
          <a:p>
            <a:pPr algn="ctr"/>
            <a:r>
              <a:rPr lang="en-US" dirty="0">
                <a:solidFill>
                  <a:schemeClr val="tx1">
                    <a:lumMod val="50000"/>
                    <a:lumOff val="50000"/>
                  </a:schemeClr>
                </a:solidFill>
              </a:rPr>
              <a:t>Infrastructure,</a:t>
            </a:r>
          </a:p>
          <a:p>
            <a:pPr algn="ctr"/>
            <a:r>
              <a:rPr lang="en-US" dirty="0">
                <a:solidFill>
                  <a:schemeClr val="tx1">
                    <a:lumMod val="50000"/>
                    <a:lumOff val="50000"/>
                  </a:schemeClr>
                </a:solidFill>
              </a:rPr>
              <a:t>planning and</a:t>
            </a:r>
          </a:p>
          <a:p>
            <a:pPr algn="ctr"/>
            <a:r>
              <a:rPr lang="en-US" dirty="0">
                <a:solidFill>
                  <a:schemeClr val="tx1">
                    <a:lumMod val="50000"/>
                    <a:lumOff val="50000"/>
                  </a:schemeClr>
                </a:solidFill>
              </a:rPr>
              <a:t>transport</a:t>
            </a:r>
          </a:p>
        </p:txBody>
      </p:sp>
      <p:sp>
        <p:nvSpPr>
          <p:cNvPr id="12" name="Rectangle 11"/>
          <p:cNvSpPr/>
          <p:nvPr/>
        </p:nvSpPr>
        <p:spPr>
          <a:xfrm>
            <a:off x="829735" y="3356695"/>
            <a:ext cx="1362973" cy="646331"/>
          </a:xfrm>
          <a:prstGeom prst="rect">
            <a:avLst/>
          </a:prstGeom>
        </p:spPr>
        <p:txBody>
          <a:bodyPr wrap="square">
            <a:spAutoFit/>
          </a:bodyPr>
          <a:lstStyle/>
          <a:p>
            <a:pPr algn="ctr"/>
            <a:r>
              <a:rPr lang="en-US" dirty="0">
                <a:solidFill>
                  <a:srgbClr val="E46C0A"/>
                </a:solidFill>
              </a:rPr>
              <a:t>Land and</a:t>
            </a:r>
          </a:p>
          <a:p>
            <a:pPr algn="ctr"/>
            <a:r>
              <a:rPr lang="en-US" dirty="0">
                <a:solidFill>
                  <a:srgbClr val="E46C0A"/>
                </a:solidFill>
              </a:rPr>
              <a:t>culture</a:t>
            </a:r>
          </a:p>
        </p:txBody>
      </p:sp>
      <p:sp>
        <p:nvSpPr>
          <p:cNvPr id="13" name="Rectangle 12"/>
          <p:cNvSpPr/>
          <p:nvPr/>
        </p:nvSpPr>
        <p:spPr>
          <a:xfrm>
            <a:off x="6388020" y="1302171"/>
            <a:ext cx="1362973" cy="923330"/>
          </a:xfrm>
          <a:prstGeom prst="rect">
            <a:avLst/>
          </a:prstGeom>
        </p:spPr>
        <p:txBody>
          <a:bodyPr wrap="square">
            <a:spAutoFit/>
          </a:bodyPr>
          <a:lstStyle/>
          <a:p>
            <a:pPr algn="ctr"/>
            <a:r>
              <a:rPr lang="en-US" dirty="0">
                <a:solidFill>
                  <a:srgbClr val="FF0000"/>
                </a:solidFill>
              </a:rPr>
              <a:t>Housing and</a:t>
            </a:r>
          </a:p>
          <a:p>
            <a:pPr algn="ctr"/>
            <a:r>
              <a:rPr lang="en-US" dirty="0">
                <a:solidFill>
                  <a:srgbClr val="FF0000"/>
                </a:solidFill>
              </a:rPr>
              <a:t>community</a:t>
            </a:r>
          </a:p>
          <a:p>
            <a:pPr algn="ctr"/>
            <a:r>
              <a:rPr lang="en-US" dirty="0">
                <a:solidFill>
                  <a:srgbClr val="FF0000"/>
                </a:solidFill>
              </a:rPr>
              <a:t>services</a:t>
            </a:r>
          </a:p>
        </p:txBody>
      </p:sp>
      <p:sp>
        <p:nvSpPr>
          <p:cNvPr id="15" name="Rectangle 14"/>
          <p:cNvSpPr/>
          <p:nvPr/>
        </p:nvSpPr>
        <p:spPr>
          <a:xfrm>
            <a:off x="3623734" y="6031122"/>
            <a:ext cx="1930400" cy="646331"/>
          </a:xfrm>
          <a:prstGeom prst="rect">
            <a:avLst/>
          </a:prstGeom>
        </p:spPr>
        <p:txBody>
          <a:bodyPr wrap="square">
            <a:spAutoFit/>
          </a:bodyPr>
          <a:lstStyle/>
          <a:p>
            <a:pPr algn="ctr"/>
            <a:r>
              <a:rPr lang="en-US" dirty="0">
                <a:solidFill>
                  <a:schemeClr val="accent2">
                    <a:lumMod val="60000"/>
                    <a:lumOff val="40000"/>
                  </a:schemeClr>
                </a:solidFill>
              </a:rPr>
              <a:t>Environments</a:t>
            </a:r>
          </a:p>
          <a:p>
            <a:pPr algn="ctr"/>
            <a:r>
              <a:rPr lang="en-US" dirty="0">
                <a:solidFill>
                  <a:schemeClr val="accent2">
                    <a:lumMod val="60000"/>
                    <a:lumOff val="40000"/>
                  </a:schemeClr>
                </a:solidFill>
              </a:rPr>
              <a:t>and sustainability</a:t>
            </a:r>
          </a:p>
        </p:txBody>
      </p:sp>
      <p:sp>
        <p:nvSpPr>
          <p:cNvPr id="16" name="Sun 15"/>
          <p:cNvSpPr/>
          <p:nvPr/>
        </p:nvSpPr>
        <p:spPr>
          <a:xfrm>
            <a:off x="2218268" y="1456259"/>
            <a:ext cx="4707466" cy="4385732"/>
          </a:xfrm>
          <a:prstGeom prst="su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smtClean="0">
                <a:cs typeface="Times"/>
              </a:rPr>
              <a:t>HEALTH</a:t>
            </a:r>
            <a:endParaRPr lang="en-US" sz="3600" dirty="0">
              <a:cs typeface="Times"/>
            </a:endParaRPr>
          </a:p>
        </p:txBody>
      </p:sp>
      <p:grpSp>
        <p:nvGrpSpPr>
          <p:cNvPr id="21" name="Group 20"/>
          <p:cNvGrpSpPr/>
          <p:nvPr/>
        </p:nvGrpSpPr>
        <p:grpSpPr>
          <a:xfrm>
            <a:off x="1556679" y="2681177"/>
            <a:ext cx="6030655" cy="1446550"/>
            <a:chOff x="1556679" y="2444115"/>
            <a:chExt cx="6030655" cy="1446550"/>
          </a:xfrm>
        </p:grpSpPr>
        <p:sp>
          <p:nvSpPr>
            <p:cNvPr id="18" name="Rectangle 17"/>
            <p:cNvSpPr/>
            <p:nvPr/>
          </p:nvSpPr>
          <p:spPr>
            <a:xfrm>
              <a:off x="1556679" y="2967335"/>
              <a:ext cx="60306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Health in All Policies</a:t>
              </a:r>
            </a:p>
          </p:txBody>
        </p:sp>
        <p:sp>
          <p:nvSpPr>
            <p:cNvPr id="19" name="TextBox 18"/>
            <p:cNvSpPr txBox="1"/>
            <p:nvPr/>
          </p:nvSpPr>
          <p:spPr>
            <a:xfrm>
              <a:off x="2578021" y="2444115"/>
              <a:ext cx="4178380" cy="523220"/>
            </a:xfrm>
            <a:prstGeom prst="rect">
              <a:avLst/>
            </a:prstGeom>
            <a:noFill/>
          </p:spPr>
          <p:txBody>
            <a:bodyPr wrap="square" rtlCol="0">
              <a:spAutoFit/>
            </a:bodyPr>
            <a:lstStyle/>
            <a:p>
              <a:pPr algn="ctr"/>
              <a:r>
                <a:rPr lang="en-US" sz="2800" dirty="0" smtClean="0">
                  <a:latin typeface="Times"/>
                  <a:cs typeface="Times"/>
                </a:rPr>
                <a:t>Adelaide Statement</a:t>
              </a:r>
              <a:endParaRPr lang="en-US" sz="2800" dirty="0">
                <a:latin typeface="Times"/>
                <a:cs typeface="Times"/>
              </a:endParaRPr>
            </a:p>
          </p:txBody>
        </p:sp>
      </p:grpSp>
      <p:sp>
        <p:nvSpPr>
          <p:cNvPr id="22" name="TextBox 21"/>
          <p:cNvSpPr txBox="1"/>
          <p:nvPr/>
        </p:nvSpPr>
        <p:spPr>
          <a:xfrm>
            <a:off x="0" y="-84654"/>
            <a:ext cx="4351867" cy="1815882"/>
          </a:xfrm>
          <a:prstGeom prst="rect">
            <a:avLst/>
          </a:prstGeom>
          <a:noFill/>
        </p:spPr>
        <p:txBody>
          <a:bodyPr wrap="square" rtlCol="0">
            <a:spAutoFit/>
          </a:bodyPr>
          <a:lstStyle/>
          <a:p>
            <a:r>
              <a:rPr lang="en-US" sz="2800" dirty="0" smtClean="0">
                <a:latin typeface="Times"/>
                <a:cs typeface="Times"/>
              </a:rPr>
              <a:t>Social</a:t>
            </a:r>
          </a:p>
          <a:p>
            <a:r>
              <a:rPr lang="en-US" sz="2800" dirty="0" smtClean="0">
                <a:latin typeface="Times"/>
                <a:cs typeface="Times"/>
              </a:rPr>
              <a:t>Determinants that</a:t>
            </a:r>
          </a:p>
          <a:p>
            <a:r>
              <a:rPr lang="en-US" sz="2800" dirty="0" smtClean="0">
                <a:latin typeface="Times"/>
                <a:cs typeface="Times"/>
              </a:rPr>
              <a:t>impact Health</a:t>
            </a:r>
          </a:p>
          <a:p>
            <a:r>
              <a:rPr lang="en-US" sz="2800" dirty="0" smtClean="0">
                <a:latin typeface="Times"/>
                <a:cs typeface="Times"/>
              </a:rPr>
              <a:t>Outcomes</a:t>
            </a:r>
            <a:endParaRPr lang="en-US" sz="2800" dirty="0">
              <a:latin typeface="Times"/>
              <a:cs typeface="Times"/>
            </a:endParaRPr>
          </a:p>
        </p:txBody>
      </p:sp>
    </p:spTree>
    <p:extLst>
      <p:ext uri="{BB962C8B-B14F-4D97-AF65-F5344CB8AC3E}">
        <p14:creationId xmlns:p14="http://schemas.microsoft.com/office/powerpoint/2010/main" val="14696997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xit" presetSubtype="0" fill="hold" nodeType="afterEffect">
                                  <p:stCondLst>
                                    <p:cond delay="2000"/>
                                  </p:stCondLst>
                                  <p:childTnLst>
                                    <p:animEffect transition="out" filter="dissolve">
                                      <p:cBhvr>
                                        <p:cTn id="6" dur="800"/>
                                        <p:tgtEl>
                                          <p:spTgt spid="21"/>
                                        </p:tgtEl>
                                      </p:cBhvr>
                                    </p:animEffect>
                                    <p:set>
                                      <p:cBhvr>
                                        <p:cTn id="7" dur="1" fill="hold">
                                          <p:stCondLst>
                                            <p:cond delay="799"/>
                                          </p:stCondLst>
                                        </p:cTn>
                                        <p:tgtEl>
                                          <p:spTgt spid="21"/>
                                        </p:tgtEl>
                                        <p:attrNameLst>
                                          <p:attrName>style.visibility</p:attrName>
                                        </p:attrNameLst>
                                      </p:cBhvr>
                                      <p:to>
                                        <p:strVal val="hidden"/>
                                      </p:to>
                                    </p:set>
                                  </p:childTnLst>
                                </p:cTn>
                              </p:par>
                            </p:childTnLst>
                          </p:cTn>
                        </p:par>
                        <p:par>
                          <p:cTn id="8" fill="hold">
                            <p:stCondLst>
                              <p:cond delay="2800"/>
                            </p:stCondLst>
                            <p:childTnLst>
                              <p:par>
                                <p:cTn id="9" presetID="1" presetClass="entr" presetSubtype="0" fill="hold" grpId="0" nodeType="afterEffect">
                                  <p:stCondLst>
                                    <p:cond delay="0"/>
                                  </p:stCondLst>
                                  <p:childTnLst>
                                    <p:set>
                                      <p:cBhvr>
                                        <p:cTn id="10" dur="1" fill="hold">
                                          <p:stCondLst>
                                            <p:cond delay="909"/>
                                          </p:stCondLst>
                                        </p:cTn>
                                        <p:tgtEl>
                                          <p:spTgt spid="22"/>
                                        </p:tgtEl>
                                        <p:attrNameLst>
                                          <p:attrName>style.visibility</p:attrName>
                                        </p:attrNameLst>
                                      </p:cBhvr>
                                      <p:to>
                                        <p:strVal val="visible"/>
                                      </p:to>
                                    </p:set>
                                  </p:childTnLst>
                                </p:cTn>
                              </p:par>
                            </p:childTnLst>
                          </p:cTn>
                        </p:par>
                        <p:par>
                          <p:cTn id="11" fill="hold">
                            <p:stCondLst>
                              <p:cond delay="3710"/>
                            </p:stCondLst>
                            <p:childTnLst>
                              <p:par>
                                <p:cTn id="12" presetID="21" presetClass="entr" presetSubtype="1" fill="hold" grpId="0"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heel(1)">
                                      <p:cBhvr>
                                        <p:cTn id="14" dur="2000"/>
                                        <p:tgtEl>
                                          <p:spTgt spid="16"/>
                                        </p:tgtEl>
                                      </p:cBhvr>
                                    </p:animEffect>
                                  </p:childTnLst>
                                </p:cTn>
                              </p:par>
                            </p:childTnLst>
                          </p:cTn>
                        </p:par>
                        <p:par>
                          <p:cTn id="15" fill="hold">
                            <p:stCondLst>
                              <p:cond delay="5710"/>
                            </p:stCondLst>
                            <p:childTnLst>
                              <p:par>
                                <p:cTn id="16" presetID="16" presetClass="entr" presetSubtype="21" fill="hold" grpId="1" nodeType="afterEffect">
                                  <p:stCondLst>
                                    <p:cond delay="0"/>
                                  </p:stCondLst>
                                  <p:iterate type="lt">
                                    <p:tmPct val="0"/>
                                  </p:iterate>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par>
                          <p:cTn id="19" fill="hold">
                            <p:stCondLst>
                              <p:cond delay="6210"/>
                            </p:stCondLst>
                            <p:childTnLst>
                              <p:par>
                                <p:cTn id="20" presetID="16" presetClass="entr" presetSubtype="21" fill="hold" grpId="1" nodeType="afterEffect">
                                  <p:stCondLst>
                                    <p:cond delay="0"/>
                                  </p:stCondLst>
                                  <p:iterate type="lt">
                                    <p:tmPct val="0"/>
                                  </p:iterate>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par>
                          <p:cTn id="23" fill="hold">
                            <p:stCondLst>
                              <p:cond delay="6710"/>
                            </p:stCondLst>
                            <p:childTnLst>
                              <p:par>
                                <p:cTn id="24" presetID="16" presetClass="entr" presetSubtype="21" fill="hold" grpId="1" nodeType="afterEffect">
                                  <p:stCondLst>
                                    <p:cond delay="0"/>
                                  </p:stCondLst>
                                  <p:iterate type="lt">
                                    <p:tmPct val="0"/>
                                  </p:iterate>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par>
                          <p:cTn id="27" fill="hold">
                            <p:stCondLst>
                              <p:cond delay="7210"/>
                            </p:stCondLst>
                            <p:childTnLst>
                              <p:par>
                                <p:cTn id="28" presetID="16" presetClass="entr" presetSubtype="21" fill="hold" grpId="1" nodeType="afterEffect">
                                  <p:stCondLst>
                                    <p:cond delay="0"/>
                                  </p:stCondLst>
                                  <p:iterate type="lt">
                                    <p:tmPct val="0"/>
                                  </p:iterate>
                                  <p:childTnLst>
                                    <p:set>
                                      <p:cBhvr>
                                        <p:cTn id="29" dur="1" fill="hold">
                                          <p:stCondLst>
                                            <p:cond delay="0"/>
                                          </p:stCondLst>
                                        </p:cTn>
                                        <p:tgtEl>
                                          <p:spTgt spid="10"/>
                                        </p:tgtEl>
                                        <p:attrNameLst>
                                          <p:attrName>style.visibility</p:attrName>
                                        </p:attrNameLst>
                                      </p:cBhvr>
                                      <p:to>
                                        <p:strVal val="visible"/>
                                      </p:to>
                                    </p:set>
                                    <p:animEffect transition="in" filter="barn(inVertical)">
                                      <p:cBhvr>
                                        <p:cTn id="30" dur="500"/>
                                        <p:tgtEl>
                                          <p:spTgt spid="10"/>
                                        </p:tgtEl>
                                      </p:cBhvr>
                                    </p:animEffect>
                                  </p:childTnLst>
                                </p:cTn>
                              </p:par>
                            </p:childTnLst>
                          </p:cTn>
                        </p:par>
                        <p:par>
                          <p:cTn id="31" fill="hold">
                            <p:stCondLst>
                              <p:cond delay="7710"/>
                            </p:stCondLst>
                            <p:childTnLst>
                              <p:par>
                                <p:cTn id="32" presetID="16" presetClass="entr" presetSubtype="21" fill="hold" grpId="1" nodeType="afterEffect">
                                  <p:stCondLst>
                                    <p:cond delay="0"/>
                                  </p:stCondLst>
                                  <p:iterate type="lt">
                                    <p:tmPct val="0"/>
                                  </p:iterate>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par>
                          <p:cTn id="35" fill="hold">
                            <p:stCondLst>
                              <p:cond delay="8210"/>
                            </p:stCondLst>
                            <p:childTnLst>
                              <p:par>
                                <p:cTn id="36" presetID="16" presetClass="entr" presetSubtype="21" fill="hold" grpId="1" nodeType="afterEffect">
                                  <p:stCondLst>
                                    <p:cond delay="0"/>
                                  </p:stCondLst>
                                  <p:iterate type="lt">
                                    <p:tmPct val="0"/>
                                  </p:iterate>
                                  <p:childTnLst>
                                    <p:set>
                                      <p:cBhvr>
                                        <p:cTn id="37" dur="1" fill="hold">
                                          <p:stCondLst>
                                            <p:cond delay="0"/>
                                          </p:stCondLst>
                                        </p:cTn>
                                        <p:tgtEl>
                                          <p:spTgt spid="12"/>
                                        </p:tgtEl>
                                        <p:attrNameLst>
                                          <p:attrName>style.visibility</p:attrName>
                                        </p:attrNameLst>
                                      </p:cBhvr>
                                      <p:to>
                                        <p:strVal val="visible"/>
                                      </p:to>
                                    </p:set>
                                    <p:animEffect transition="in" filter="barn(inVertical)">
                                      <p:cBhvr>
                                        <p:cTn id="38" dur="500"/>
                                        <p:tgtEl>
                                          <p:spTgt spid="12"/>
                                        </p:tgtEl>
                                      </p:cBhvr>
                                    </p:animEffect>
                                  </p:childTnLst>
                                </p:cTn>
                              </p:par>
                            </p:childTnLst>
                          </p:cTn>
                        </p:par>
                        <p:par>
                          <p:cTn id="39" fill="hold">
                            <p:stCondLst>
                              <p:cond delay="8710"/>
                            </p:stCondLst>
                            <p:childTnLst>
                              <p:par>
                                <p:cTn id="40" presetID="16" presetClass="entr" presetSubtype="21" fill="hold" grpId="1" nodeType="afterEffect">
                                  <p:stCondLst>
                                    <p:cond delay="0"/>
                                  </p:stCondLst>
                                  <p:iterate type="lt">
                                    <p:tmPct val="0"/>
                                  </p:iterate>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childTnLst>
                          </p:cTn>
                        </p:par>
                        <p:par>
                          <p:cTn id="43" fill="hold">
                            <p:stCondLst>
                              <p:cond delay="9210"/>
                            </p:stCondLst>
                            <p:childTnLst>
                              <p:par>
                                <p:cTn id="44" presetID="16" presetClass="entr" presetSubtype="21" fill="hold" grpId="1" nodeType="afterEffect">
                                  <p:stCondLst>
                                    <p:cond delay="0"/>
                                  </p:stCondLst>
                                  <p:iterate type="lt">
                                    <p:tmPct val="0"/>
                                  </p:iterate>
                                  <p:childTnLst>
                                    <p:set>
                                      <p:cBhvr>
                                        <p:cTn id="45" dur="1" fill="hold">
                                          <p:stCondLst>
                                            <p:cond delay="0"/>
                                          </p:stCondLst>
                                        </p:cTn>
                                        <p:tgtEl>
                                          <p:spTgt spid="15"/>
                                        </p:tgtEl>
                                        <p:attrNameLst>
                                          <p:attrName>style.visibility</p:attrName>
                                        </p:attrNameLst>
                                      </p:cBhvr>
                                      <p:to>
                                        <p:strVal val="visible"/>
                                      </p:to>
                                    </p:set>
                                    <p:animEffect transition="in" filter="barn(inVertical)">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P spid="8" grpId="1"/>
      <p:bldP spid="9" grpId="1"/>
      <p:bldP spid="10" grpId="1"/>
      <p:bldP spid="11" grpId="1"/>
      <p:bldP spid="12" grpId="1"/>
      <p:bldP spid="13" grpId="1"/>
      <p:bldP spid="15" grpId="1"/>
      <p:bldP spid="16" grpId="0" animBg="1"/>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84654"/>
            <a:ext cx="8531595" cy="6350702"/>
            <a:chOff x="0" y="-84654"/>
            <a:chExt cx="8531595" cy="6350702"/>
          </a:xfrm>
        </p:grpSpPr>
        <p:grpSp>
          <p:nvGrpSpPr>
            <p:cNvPr id="18" name="Group 17"/>
            <p:cNvGrpSpPr/>
            <p:nvPr/>
          </p:nvGrpSpPr>
          <p:grpSpPr>
            <a:xfrm>
              <a:off x="0" y="-84654"/>
              <a:ext cx="8531595" cy="6350702"/>
              <a:chOff x="0" y="-84654"/>
              <a:chExt cx="8531595" cy="6350702"/>
            </a:xfrm>
          </p:grpSpPr>
          <p:grpSp>
            <p:nvGrpSpPr>
              <p:cNvPr id="16" name="Group 15"/>
              <p:cNvGrpSpPr/>
              <p:nvPr/>
            </p:nvGrpSpPr>
            <p:grpSpPr>
              <a:xfrm>
                <a:off x="859447" y="625473"/>
                <a:ext cx="7672148" cy="5640575"/>
                <a:chOff x="859447" y="625473"/>
                <a:chExt cx="7672148" cy="5640575"/>
              </a:xfrm>
            </p:grpSpPr>
            <p:sp>
              <p:nvSpPr>
                <p:cNvPr id="4" name="Sun 3"/>
                <p:cNvSpPr/>
                <p:nvPr/>
              </p:nvSpPr>
              <p:spPr>
                <a:xfrm>
                  <a:off x="2383254" y="1287652"/>
                  <a:ext cx="4386761" cy="4209027"/>
                </a:xfrm>
                <a:prstGeom prst="sun">
                  <a:avLst/>
                </a:prstGeom>
                <a:gradFill flip="none" rotWithShape="1">
                  <a:gsLst>
                    <a:gs pos="0">
                      <a:srgbClr val="35E442"/>
                    </a:gs>
                    <a:gs pos="48000">
                      <a:schemeClr val="bg1"/>
                    </a:gs>
                  </a:gsLst>
                  <a:path path="circle">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t>Agriculture &amp; Food</a:t>
                  </a:r>
                  <a:endParaRPr lang="en-US" sz="2200" dirty="0"/>
                </a:p>
              </p:txBody>
            </p:sp>
            <p:sp>
              <p:nvSpPr>
                <p:cNvPr id="5" name="Rectangle 4"/>
                <p:cNvSpPr/>
                <p:nvPr/>
              </p:nvSpPr>
              <p:spPr>
                <a:xfrm>
                  <a:off x="6210381" y="1287652"/>
                  <a:ext cx="1362973" cy="646331"/>
                </a:xfrm>
                <a:prstGeom prst="rect">
                  <a:avLst/>
                </a:prstGeom>
              </p:spPr>
              <p:txBody>
                <a:bodyPr wrap="square">
                  <a:spAutoFit/>
                </a:bodyPr>
                <a:lstStyle/>
                <a:p>
                  <a:pPr algn="ctr"/>
                  <a:r>
                    <a:rPr lang="en-US" dirty="0" smtClean="0">
                      <a:solidFill>
                        <a:schemeClr val="accent3">
                          <a:lumMod val="50000"/>
                        </a:schemeClr>
                      </a:solidFill>
                    </a:rPr>
                    <a:t>Markets &amp; Pricing</a:t>
                  </a:r>
                  <a:endParaRPr lang="en-US" dirty="0">
                    <a:solidFill>
                      <a:schemeClr val="accent3">
                        <a:lumMod val="50000"/>
                      </a:schemeClr>
                    </a:solidFill>
                  </a:endParaRPr>
                </a:p>
              </p:txBody>
            </p:sp>
            <p:sp>
              <p:nvSpPr>
                <p:cNvPr id="6" name="Rectangle 5"/>
                <p:cNvSpPr/>
                <p:nvPr/>
              </p:nvSpPr>
              <p:spPr>
                <a:xfrm>
                  <a:off x="859447" y="3188017"/>
                  <a:ext cx="1362973" cy="646331"/>
                </a:xfrm>
                <a:prstGeom prst="rect">
                  <a:avLst/>
                </a:prstGeom>
              </p:spPr>
              <p:txBody>
                <a:bodyPr wrap="square">
                  <a:spAutoFit/>
                </a:bodyPr>
                <a:lstStyle/>
                <a:p>
                  <a:pPr algn="ctr"/>
                  <a:r>
                    <a:rPr lang="en-US" dirty="0" smtClean="0">
                      <a:solidFill>
                        <a:schemeClr val="accent3">
                          <a:lumMod val="50000"/>
                        </a:schemeClr>
                      </a:solidFill>
                    </a:rPr>
                    <a:t>Harvest &amp; Processing</a:t>
                  </a:r>
                  <a:endParaRPr lang="en-US" dirty="0">
                    <a:solidFill>
                      <a:schemeClr val="accent3">
                        <a:lumMod val="50000"/>
                      </a:schemeClr>
                    </a:solidFill>
                  </a:endParaRPr>
                </a:p>
              </p:txBody>
            </p:sp>
            <p:sp>
              <p:nvSpPr>
                <p:cNvPr id="7" name="Rectangle 6"/>
                <p:cNvSpPr/>
                <p:nvPr/>
              </p:nvSpPr>
              <p:spPr>
                <a:xfrm>
                  <a:off x="6050186" y="4798093"/>
                  <a:ext cx="1879602" cy="646331"/>
                </a:xfrm>
                <a:prstGeom prst="rect">
                  <a:avLst/>
                </a:prstGeom>
              </p:spPr>
              <p:txBody>
                <a:bodyPr wrap="square">
                  <a:spAutoFit/>
                </a:bodyPr>
                <a:lstStyle/>
                <a:p>
                  <a:pPr algn="ctr"/>
                  <a:r>
                    <a:rPr lang="en-US" dirty="0" smtClean="0">
                      <a:solidFill>
                        <a:schemeClr val="accent3">
                          <a:lumMod val="50000"/>
                        </a:schemeClr>
                      </a:solidFill>
                    </a:rPr>
                    <a:t>Labor &amp; Mechanization</a:t>
                  </a:r>
                  <a:endParaRPr lang="en-US" dirty="0">
                    <a:solidFill>
                      <a:schemeClr val="accent3">
                        <a:lumMod val="50000"/>
                      </a:schemeClr>
                    </a:solidFill>
                  </a:endParaRPr>
                </a:p>
              </p:txBody>
            </p:sp>
            <p:sp>
              <p:nvSpPr>
                <p:cNvPr id="8" name="Rectangle 7"/>
                <p:cNvSpPr/>
                <p:nvPr/>
              </p:nvSpPr>
              <p:spPr>
                <a:xfrm>
                  <a:off x="3853007" y="625473"/>
                  <a:ext cx="1362973" cy="646331"/>
                </a:xfrm>
                <a:prstGeom prst="rect">
                  <a:avLst/>
                </a:prstGeom>
              </p:spPr>
              <p:txBody>
                <a:bodyPr wrap="square">
                  <a:spAutoFit/>
                </a:bodyPr>
                <a:lstStyle/>
                <a:p>
                  <a:pPr algn="ctr"/>
                  <a:r>
                    <a:rPr lang="en-US" dirty="0" smtClean="0">
                      <a:solidFill>
                        <a:schemeClr val="accent3">
                          <a:lumMod val="50000"/>
                        </a:schemeClr>
                      </a:solidFill>
                    </a:rPr>
                    <a:t>Land Use &amp; Distribution</a:t>
                  </a:r>
                  <a:endParaRPr lang="en-US" dirty="0">
                    <a:solidFill>
                      <a:schemeClr val="accent3">
                        <a:lumMod val="50000"/>
                      </a:schemeClr>
                    </a:solidFill>
                  </a:endParaRPr>
                </a:p>
              </p:txBody>
            </p:sp>
            <p:sp>
              <p:nvSpPr>
                <p:cNvPr id="9" name="Rectangle 8"/>
                <p:cNvSpPr/>
                <p:nvPr/>
              </p:nvSpPr>
              <p:spPr>
                <a:xfrm>
                  <a:off x="6770015" y="3032471"/>
                  <a:ext cx="1761580" cy="646331"/>
                </a:xfrm>
                <a:prstGeom prst="rect">
                  <a:avLst/>
                </a:prstGeom>
              </p:spPr>
              <p:txBody>
                <a:bodyPr wrap="square">
                  <a:spAutoFit/>
                </a:bodyPr>
                <a:lstStyle/>
                <a:p>
                  <a:pPr algn="ctr"/>
                  <a:r>
                    <a:rPr lang="en-US" dirty="0" smtClean="0">
                      <a:solidFill>
                        <a:schemeClr val="accent3">
                          <a:lumMod val="50000"/>
                        </a:schemeClr>
                      </a:solidFill>
                    </a:rPr>
                    <a:t>Crop Diversification</a:t>
                  </a:r>
                  <a:endParaRPr lang="en-US" dirty="0">
                    <a:solidFill>
                      <a:schemeClr val="accent3">
                        <a:lumMod val="50000"/>
                      </a:schemeClr>
                    </a:solidFill>
                  </a:endParaRPr>
                </a:p>
              </p:txBody>
            </p:sp>
            <p:sp>
              <p:nvSpPr>
                <p:cNvPr id="12" name="Rectangle 11"/>
                <p:cNvSpPr/>
                <p:nvPr/>
              </p:nvSpPr>
              <p:spPr>
                <a:xfrm>
                  <a:off x="1168401" y="4798093"/>
                  <a:ext cx="1761580" cy="646331"/>
                </a:xfrm>
                <a:prstGeom prst="rect">
                  <a:avLst/>
                </a:prstGeom>
              </p:spPr>
              <p:txBody>
                <a:bodyPr wrap="square">
                  <a:spAutoFit/>
                </a:bodyPr>
                <a:lstStyle/>
                <a:p>
                  <a:pPr algn="ctr"/>
                  <a:r>
                    <a:rPr lang="en-US" dirty="0" smtClean="0">
                      <a:solidFill>
                        <a:schemeClr val="accent3">
                          <a:lumMod val="50000"/>
                        </a:schemeClr>
                      </a:solidFill>
                    </a:rPr>
                    <a:t>Water &amp; Irrigation</a:t>
                  </a:r>
                  <a:endParaRPr lang="en-US" dirty="0">
                    <a:solidFill>
                      <a:schemeClr val="accent3">
                        <a:lumMod val="50000"/>
                      </a:schemeClr>
                    </a:solidFill>
                  </a:endParaRPr>
                </a:p>
              </p:txBody>
            </p:sp>
            <p:sp>
              <p:nvSpPr>
                <p:cNvPr id="14" name="Rectangle 13"/>
                <p:cNvSpPr/>
                <p:nvPr/>
              </p:nvSpPr>
              <p:spPr>
                <a:xfrm>
                  <a:off x="3589899" y="5619717"/>
                  <a:ext cx="1879602" cy="646331"/>
                </a:xfrm>
                <a:prstGeom prst="rect">
                  <a:avLst/>
                </a:prstGeom>
              </p:spPr>
              <p:txBody>
                <a:bodyPr wrap="square">
                  <a:spAutoFit/>
                </a:bodyPr>
                <a:lstStyle/>
                <a:p>
                  <a:pPr algn="ctr"/>
                  <a:r>
                    <a:rPr lang="en-US" dirty="0" smtClean="0">
                      <a:solidFill>
                        <a:schemeClr val="accent3">
                          <a:lumMod val="50000"/>
                        </a:schemeClr>
                      </a:solidFill>
                    </a:rPr>
                    <a:t>Transportation &amp; Fuel</a:t>
                  </a:r>
                  <a:endParaRPr lang="en-US" dirty="0">
                    <a:solidFill>
                      <a:schemeClr val="accent3">
                        <a:lumMod val="50000"/>
                      </a:schemeClr>
                    </a:solidFill>
                  </a:endParaRPr>
                </a:p>
              </p:txBody>
            </p:sp>
          </p:grpSp>
          <p:sp>
            <p:nvSpPr>
              <p:cNvPr id="17" name="TextBox 16"/>
              <p:cNvSpPr txBox="1"/>
              <p:nvPr/>
            </p:nvSpPr>
            <p:spPr>
              <a:xfrm>
                <a:off x="0" y="-84654"/>
                <a:ext cx="4351867" cy="1815882"/>
              </a:xfrm>
              <a:prstGeom prst="rect">
                <a:avLst/>
              </a:prstGeom>
              <a:noFill/>
            </p:spPr>
            <p:txBody>
              <a:bodyPr wrap="square" rtlCol="0">
                <a:spAutoFit/>
              </a:bodyPr>
              <a:lstStyle/>
              <a:p>
                <a:r>
                  <a:rPr lang="en-US" sz="2800" dirty="0" smtClean="0">
                    <a:latin typeface="Times"/>
                    <a:cs typeface="Times"/>
                  </a:rPr>
                  <a:t>Social</a:t>
                </a:r>
              </a:p>
              <a:p>
                <a:r>
                  <a:rPr lang="en-US" sz="2800" dirty="0" smtClean="0">
                    <a:latin typeface="Times"/>
                    <a:cs typeface="Times"/>
                  </a:rPr>
                  <a:t>Determinants that</a:t>
                </a:r>
              </a:p>
              <a:p>
                <a:r>
                  <a:rPr lang="en-US" sz="2800" dirty="0" smtClean="0">
                    <a:latin typeface="Times"/>
                    <a:cs typeface="Times"/>
                  </a:rPr>
                  <a:t>impact Agricultural</a:t>
                </a:r>
              </a:p>
              <a:p>
                <a:r>
                  <a:rPr lang="en-US" sz="2800" dirty="0" smtClean="0">
                    <a:latin typeface="Times"/>
                    <a:cs typeface="Times"/>
                  </a:rPr>
                  <a:t>Outcomes</a:t>
                </a:r>
                <a:endParaRPr lang="en-US" sz="2800" dirty="0">
                  <a:latin typeface="Times"/>
                  <a:cs typeface="Times"/>
                </a:endParaRPr>
              </a:p>
            </p:txBody>
          </p:sp>
        </p:grpSp>
        <p:sp>
          <p:nvSpPr>
            <p:cNvPr id="15" name="Rectangle 14"/>
            <p:cNvSpPr/>
            <p:nvPr/>
          </p:nvSpPr>
          <p:spPr>
            <a:xfrm>
              <a:off x="1900073" y="1476041"/>
              <a:ext cx="1362973" cy="923330"/>
            </a:xfrm>
            <a:prstGeom prst="rect">
              <a:avLst/>
            </a:prstGeom>
          </p:spPr>
          <p:txBody>
            <a:bodyPr wrap="square">
              <a:spAutoFit/>
            </a:bodyPr>
            <a:lstStyle/>
            <a:p>
              <a:pPr algn="ctr"/>
              <a:r>
                <a:rPr lang="en-US" dirty="0" smtClean="0">
                  <a:solidFill>
                    <a:schemeClr val="accent3">
                      <a:lumMod val="50000"/>
                    </a:schemeClr>
                  </a:solidFill>
                </a:rPr>
                <a:t>Population Growth and Distribution</a:t>
              </a:r>
              <a:endParaRPr lang="en-US" dirty="0">
                <a:solidFill>
                  <a:schemeClr val="accent3">
                    <a:lumMod val="50000"/>
                  </a:schemeClr>
                </a:solidFill>
              </a:endParaRPr>
            </a:p>
          </p:txBody>
        </p:sp>
      </p:grpSp>
    </p:spTree>
    <p:extLst>
      <p:ext uri="{BB962C8B-B14F-4D97-AF65-F5344CB8AC3E}">
        <p14:creationId xmlns:p14="http://schemas.microsoft.com/office/powerpoint/2010/main" val="25563774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0" y="-84654"/>
            <a:ext cx="4351867" cy="1815882"/>
          </a:xfrm>
          <a:prstGeom prst="rect">
            <a:avLst/>
          </a:prstGeom>
          <a:noFill/>
        </p:spPr>
        <p:txBody>
          <a:bodyPr wrap="square" rtlCol="0">
            <a:spAutoFit/>
          </a:bodyPr>
          <a:lstStyle/>
          <a:p>
            <a:r>
              <a:rPr lang="en-US" sz="2800" dirty="0" smtClean="0">
                <a:latin typeface="Times"/>
                <a:cs typeface="Times"/>
              </a:rPr>
              <a:t>Social</a:t>
            </a:r>
          </a:p>
          <a:p>
            <a:r>
              <a:rPr lang="en-US" sz="2800" dirty="0" smtClean="0">
                <a:latin typeface="Times"/>
                <a:cs typeface="Times"/>
              </a:rPr>
              <a:t>Determinants that</a:t>
            </a:r>
          </a:p>
          <a:p>
            <a:r>
              <a:rPr lang="en-US" sz="2800" dirty="0" smtClean="0">
                <a:latin typeface="Times"/>
                <a:cs typeface="Times"/>
              </a:rPr>
              <a:t>impact Health</a:t>
            </a:r>
          </a:p>
          <a:p>
            <a:r>
              <a:rPr lang="en-US" sz="2800" dirty="0" smtClean="0">
                <a:latin typeface="Times"/>
                <a:cs typeface="Times"/>
              </a:rPr>
              <a:t>Outcomes</a:t>
            </a:r>
            <a:endParaRPr lang="en-US" sz="2800" dirty="0">
              <a:latin typeface="Times"/>
              <a:cs typeface="Times"/>
            </a:endParaRPr>
          </a:p>
        </p:txBody>
      </p:sp>
      <p:grpSp>
        <p:nvGrpSpPr>
          <p:cNvPr id="2" name="Group 1"/>
          <p:cNvGrpSpPr/>
          <p:nvPr/>
        </p:nvGrpSpPr>
        <p:grpSpPr>
          <a:xfrm>
            <a:off x="829735" y="367979"/>
            <a:ext cx="7458972" cy="6072412"/>
            <a:chOff x="829735" y="367979"/>
            <a:chExt cx="7458972" cy="6072412"/>
          </a:xfrm>
        </p:grpSpPr>
        <p:sp>
          <p:nvSpPr>
            <p:cNvPr id="7" name="Rectangle 6"/>
            <p:cNvSpPr/>
            <p:nvPr/>
          </p:nvSpPr>
          <p:spPr>
            <a:xfrm>
              <a:off x="1375754" y="1342108"/>
              <a:ext cx="1524000" cy="646331"/>
            </a:xfrm>
            <a:prstGeom prst="rect">
              <a:avLst/>
            </a:prstGeom>
          </p:spPr>
          <p:txBody>
            <a:bodyPr wrap="square">
              <a:spAutoFit/>
            </a:bodyPr>
            <a:lstStyle/>
            <a:p>
              <a:pPr algn="ctr"/>
              <a:r>
                <a:rPr lang="en-US" dirty="0">
                  <a:solidFill>
                    <a:schemeClr val="bg2">
                      <a:lumMod val="25000"/>
                    </a:schemeClr>
                  </a:solidFill>
                </a:rPr>
                <a:t>Economy and</a:t>
              </a:r>
            </a:p>
            <a:p>
              <a:pPr algn="ctr"/>
              <a:r>
                <a:rPr lang="en-US" dirty="0">
                  <a:solidFill>
                    <a:schemeClr val="bg2">
                      <a:lumMod val="25000"/>
                    </a:schemeClr>
                  </a:solidFill>
                </a:rPr>
                <a:t>employment</a:t>
              </a:r>
            </a:p>
          </p:txBody>
        </p:sp>
        <p:sp>
          <p:nvSpPr>
            <p:cNvPr id="8" name="Rectangle 7"/>
            <p:cNvSpPr/>
            <p:nvPr/>
          </p:nvSpPr>
          <p:spPr>
            <a:xfrm>
              <a:off x="7069507" y="3119633"/>
              <a:ext cx="1219200" cy="646331"/>
            </a:xfrm>
            <a:prstGeom prst="rect">
              <a:avLst/>
            </a:prstGeom>
          </p:spPr>
          <p:txBody>
            <a:bodyPr wrap="square">
              <a:spAutoFit/>
            </a:bodyPr>
            <a:lstStyle/>
            <a:p>
              <a:pPr algn="ctr"/>
              <a:r>
                <a:rPr lang="en-US" dirty="0">
                  <a:solidFill>
                    <a:srgbClr val="660066"/>
                  </a:solidFill>
                </a:rPr>
                <a:t>Security</a:t>
              </a:r>
            </a:p>
            <a:p>
              <a:pPr algn="ctr"/>
              <a:r>
                <a:rPr lang="en-US" dirty="0">
                  <a:solidFill>
                    <a:srgbClr val="660066"/>
                  </a:solidFill>
                </a:rPr>
                <a:t>and justice</a:t>
              </a:r>
            </a:p>
          </p:txBody>
        </p:sp>
        <p:sp>
          <p:nvSpPr>
            <p:cNvPr id="9" name="Rectangle 8"/>
            <p:cNvSpPr/>
            <p:nvPr/>
          </p:nvSpPr>
          <p:spPr>
            <a:xfrm>
              <a:off x="3810001" y="367979"/>
              <a:ext cx="1524000" cy="646331"/>
            </a:xfrm>
            <a:prstGeom prst="rect">
              <a:avLst/>
            </a:prstGeom>
          </p:spPr>
          <p:txBody>
            <a:bodyPr wrap="square">
              <a:spAutoFit/>
            </a:bodyPr>
            <a:lstStyle/>
            <a:p>
              <a:pPr algn="ctr"/>
              <a:r>
                <a:rPr lang="en-US" dirty="0">
                  <a:solidFill>
                    <a:schemeClr val="accent3">
                      <a:lumMod val="75000"/>
                    </a:schemeClr>
                  </a:solidFill>
                </a:rPr>
                <a:t>Education</a:t>
              </a:r>
            </a:p>
            <a:p>
              <a:pPr algn="ctr"/>
              <a:r>
                <a:rPr lang="en-US" dirty="0">
                  <a:solidFill>
                    <a:schemeClr val="accent3">
                      <a:lumMod val="75000"/>
                    </a:schemeClr>
                  </a:solidFill>
                </a:rPr>
                <a:t>and early life</a:t>
              </a:r>
            </a:p>
          </p:txBody>
        </p:sp>
        <p:sp>
          <p:nvSpPr>
            <p:cNvPr id="10" name="Rectangle 9"/>
            <p:cNvSpPr/>
            <p:nvPr/>
          </p:nvSpPr>
          <p:spPr>
            <a:xfrm>
              <a:off x="1536781" y="5033489"/>
              <a:ext cx="1362973" cy="646331"/>
            </a:xfrm>
            <a:prstGeom prst="rect">
              <a:avLst/>
            </a:prstGeom>
          </p:spPr>
          <p:txBody>
            <a:bodyPr wrap="square">
              <a:spAutoFit/>
            </a:bodyPr>
            <a:lstStyle/>
            <a:p>
              <a:pPr algn="ctr"/>
              <a:r>
                <a:rPr lang="en-US" dirty="0">
                  <a:solidFill>
                    <a:schemeClr val="accent3">
                      <a:lumMod val="50000"/>
                    </a:schemeClr>
                  </a:solidFill>
                </a:rPr>
                <a:t>Agriculture</a:t>
              </a:r>
            </a:p>
            <a:p>
              <a:pPr algn="ctr"/>
              <a:r>
                <a:rPr lang="en-US" dirty="0">
                  <a:solidFill>
                    <a:schemeClr val="accent3">
                      <a:lumMod val="50000"/>
                    </a:schemeClr>
                  </a:solidFill>
                </a:rPr>
                <a:t>and food</a:t>
              </a:r>
            </a:p>
          </p:txBody>
        </p:sp>
        <p:sp>
          <p:nvSpPr>
            <p:cNvPr id="11" name="Rectangle 10"/>
            <p:cNvSpPr/>
            <p:nvPr/>
          </p:nvSpPr>
          <p:spPr>
            <a:xfrm>
              <a:off x="6248240" y="5033489"/>
              <a:ext cx="1642533" cy="923330"/>
            </a:xfrm>
            <a:prstGeom prst="rect">
              <a:avLst/>
            </a:prstGeom>
          </p:spPr>
          <p:txBody>
            <a:bodyPr wrap="square">
              <a:spAutoFit/>
            </a:bodyPr>
            <a:lstStyle/>
            <a:p>
              <a:pPr algn="ctr"/>
              <a:r>
                <a:rPr lang="en-US" dirty="0">
                  <a:solidFill>
                    <a:schemeClr val="tx1">
                      <a:lumMod val="50000"/>
                      <a:lumOff val="50000"/>
                    </a:schemeClr>
                  </a:solidFill>
                </a:rPr>
                <a:t>Infrastructure,</a:t>
              </a:r>
            </a:p>
            <a:p>
              <a:pPr algn="ctr"/>
              <a:r>
                <a:rPr lang="en-US" dirty="0">
                  <a:solidFill>
                    <a:schemeClr val="tx1">
                      <a:lumMod val="50000"/>
                      <a:lumOff val="50000"/>
                    </a:schemeClr>
                  </a:solidFill>
                </a:rPr>
                <a:t>planning and</a:t>
              </a:r>
            </a:p>
            <a:p>
              <a:pPr algn="ctr"/>
              <a:r>
                <a:rPr lang="en-US" dirty="0">
                  <a:solidFill>
                    <a:schemeClr val="tx1">
                      <a:lumMod val="50000"/>
                      <a:lumOff val="50000"/>
                    </a:schemeClr>
                  </a:solidFill>
                </a:rPr>
                <a:t>transport</a:t>
              </a:r>
            </a:p>
          </p:txBody>
        </p:sp>
        <p:sp>
          <p:nvSpPr>
            <p:cNvPr id="12" name="Rectangle 11"/>
            <p:cNvSpPr/>
            <p:nvPr/>
          </p:nvSpPr>
          <p:spPr>
            <a:xfrm>
              <a:off x="829735" y="3119633"/>
              <a:ext cx="1362973" cy="646331"/>
            </a:xfrm>
            <a:prstGeom prst="rect">
              <a:avLst/>
            </a:prstGeom>
          </p:spPr>
          <p:txBody>
            <a:bodyPr wrap="square">
              <a:spAutoFit/>
            </a:bodyPr>
            <a:lstStyle/>
            <a:p>
              <a:pPr algn="ctr"/>
              <a:r>
                <a:rPr lang="en-US" dirty="0">
                  <a:solidFill>
                    <a:srgbClr val="E46C0A"/>
                  </a:solidFill>
                </a:rPr>
                <a:t>Land and</a:t>
              </a:r>
            </a:p>
            <a:p>
              <a:pPr algn="ctr"/>
              <a:r>
                <a:rPr lang="en-US" dirty="0">
                  <a:solidFill>
                    <a:srgbClr val="E46C0A"/>
                  </a:solidFill>
                </a:rPr>
                <a:t>culture</a:t>
              </a:r>
            </a:p>
          </p:txBody>
        </p:sp>
        <p:sp>
          <p:nvSpPr>
            <p:cNvPr id="13" name="Rectangle 12"/>
            <p:cNvSpPr/>
            <p:nvPr/>
          </p:nvSpPr>
          <p:spPr>
            <a:xfrm>
              <a:off x="6388020" y="1065109"/>
              <a:ext cx="1362973" cy="923330"/>
            </a:xfrm>
            <a:prstGeom prst="rect">
              <a:avLst/>
            </a:prstGeom>
          </p:spPr>
          <p:txBody>
            <a:bodyPr wrap="square">
              <a:spAutoFit/>
            </a:bodyPr>
            <a:lstStyle/>
            <a:p>
              <a:pPr algn="ctr"/>
              <a:r>
                <a:rPr lang="en-US" dirty="0">
                  <a:solidFill>
                    <a:srgbClr val="FF0000"/>
                  </a:solidFill>
                </a:rPr>
                <a:t>Housing and</a:t>
              </a:r>
            </a:p>
            <a:p>
              <a:pPr algn="ctr"/>
              <a:r>
                <a:rPr lang="en-US" dirty="0">
                  <a:solidFill>
                    <a:srgbClr val="FF0000"/>
                  </a:solidFill>
                </a:rPr>
                <a:t>community</a:t>
              </a:r>
            </a:p>
            <a:p>
              <a:pPr algn="ctr"/>
              <a:r>
                <a:rPr lang="en-US" dirty="0">
                  <a:solidFill>
                    <a:srgbClr val="FF0000"/>
                  </a:solidFill>
                </a:rPr>
                <a:t>services</a:t>
              </a:r>
            </a:p>
          </p:txBody>
        </p:sp>
        <p:sp>
          <p:nvSpPr>
            <p:cNvPr id="15" name="Rectangle 14"/>
            <p:cNvSpPr/>
            <p:nvPr/>
          </p:nvSpPr>
          <p:spPr>
            <a:xfrm>
              <a:off x="3623734" y="5794060"/>
              <a:ext cx="1930400" cy="646331"/>
            </a:xfrm>
            <a:prstGeom prst="rect">
              <a:avLst/>
            </a:prstGeom>
          </p:spPr>
          <p:txBody>
            <a:bodyPr wrap="square">
              <a:spAutoFit/>
            </a:bodyPr>
            <a:lstStyle/>
            <a:p>
              <a:pPr algn="ctr"/>
              <a:r>
                <a:rPr lang="en-US" dirty="0">
                  <a:solidFill>
                    <a:schemeClr val="accent2">
                      <a:lumMod val="60000"/>
                      <a:lumOff val="40000"/>
                    </a:schemeClr>
                  </a:solidFill>
                </a:rPr>
                <a:t>Environments</a:t>
              </a:r>
            </a:p>
            <a:p>
              <a:pPr algn="ctr"/>
              <a:r>
                <a:rPr lang="en-US" dirty="0">
                  <a:solidFill>
                    <a:schemeClr val="accent2">
                      <a:lumMod val="60000"/>
                      <a:lumOff val="40000"/>
                    </a:schemeClr>
                  </a:solidFill>
                </a:rPr>
                <a:t>and sustainability</a:t>
              </a:r>
            </a:p>
          </p:txBody>
        </p:sp>
        <p:sp>
          <p:nvSpPr>
            <p:cNvPr id="16" name="Sun 15"/>
            <p:cNvSpPr/>
            <p:nvPr/>
          </p:nvSpPr>
          <p:spPr>
            <a:xfrm>
              <a:off x="2218268" y="1219197"/>
              <a:ext cx="4707466" cy="4385732"/>
            </a:xfrm>
            <a:prstGeom prst="su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smtClean="0">
                  <a:cs typeface="Times"/>
                </a:rPr>
                <a:t>HEALTH</a:t>
              </a:r>
              <a:endParaRPr lang="en-US" sz="3600" dirty="0">
                <a:cs typeface="Times"/>
              </a:endParaRPr>
            </a:p>
          </p:txBody>
        </p:sp>
      </p:grpSp>
    </p:spTree>
    <p:extLst>
      <p:ext uri="{BB962C8B-B14F-4D97-AF65-F5344CB8AC3E}">
        <p14:creationId xmlns:p14="http://schemas.microsoft.com/office/powerpoint/2010/main" val="42949161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03142 0.02222 L 0.40365 -0.40741 " pathEditMode="relative" rAng="0" ptsTypes="AA">
                                      <p:cBhvr>
                                        <p:cTn id="6" dur="2000" fill="hold"/>
                                        <p:tgtEl>
                                          <p:spTgt spid="2"/>
                                        </p:tgtEl>
                                        <p:attrNameLst>
                                          <p:attrName>ppt_x</p:attrName>
                                          <p:attrName>ppt_y</p:attrName>
                                        </p:attrNameLst>
                                      </p:cBhvr>
                                      <p:rCtr x="21753" y="-21481"/>
                                    </p:animMotion>
                                  </p:childTnLst>
                                </p:cTn>
                              </p:par>
                              <p:par>
                                <p:cTn id="7" presetID="1" presetClass="entr" presetSubtype="0" fill="hold" grpId="0" nodeType="withEffect">
                                  <p:stCondLst>
                                    <p:cond delay="0"/>
                                  </p:stCondLst>
                                  <p:childTnLst>
                                    <p:set>
                                      <p:cBhvr>
                                        <p:cTn id="8" dur="1" fill="hold">
                                          <p:stCondLst>
                                            <p:cond delay="90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677331" y="2331656"/>
            <a:ext cx="1362973" cy="369332"/>
          </a:xfrm>
          <a:prstGeom prst="rect">
            <a:avLst/>
          </a:prstGeom>
        </p:spPr>
        <p:txBody>
          <a:bodyPr wrap="square">
            <a:spAutoFit/>
          </a:bodyPr>
          <a:lstStyle/>
          <a:p>
            <a:pPr algn="ctr"/>
            <a:endParaRPr lang="en-US" dirty="0">
              <a:solidFill>
                <a:schemeClr val="accent3">
                  <a:lumMod val="50000"/>
                </a:schemeClr>
              </a:solidFill>
            </a:endParaRPr>
          </a:p>
        </p:txBody>
      </p:sp>
      <p:grpSp>
        <p:nvGrpSpPr>
          <p:cNvPr id="32" name="Group 31"/>
          <p:cNvGrpSpPr/>
          <p:nvPr/>
        </p:nvGrpSpPr>
        <p:grpSpPr>
          <a:xfrm rot="19834693">
            <a:off x="-2374061" y="2824489"/>
            <a:ext cx="7416424" cy="5624727"/>
            <a:chOff x="859447" y="641321"/>
            <a:chExt cx="7416424" cy="5624727"/>
          </a:xfrm>
        </p:grpSpPr>
        <p:sp>
          <p:nvSpPr>
            <p:cNvPr id="33" name="Sun 32"/>
            <p:cNvSpPr/>
            <p:nvPr/>
          </p:nvSpPr>
          <p:spPr>
            <a:xfrm>
              <a:off x="2383254" y="1287652"/>
              <a:ext cx="4386761" cy="4209027"/>
            </a:xfrm>
            <a:prstGeom prst="sun">
              <a:avLst/>
            </a:prstGeom>
            <a:gradFill flip="none" rotWithShape="1">
              <a:gsLst>
                <a:gs pos="0">
                  <a:srgbClr val="35E442"/>
                </a:gs>
                <a:gs pos="48000">
                  <a:schemeClr val="bg1"/>
                </a:gs>
              </a:gsLst>
              <a:path path="circle">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t>Agriculture &amp; Food</a:t>
              </a:r>
              <a:endParaRPr lang="en-US" sz="2200" dirty="0"/>
            </a:p>
          </p:txBody>
        </p:sp>
        <p:sp>
          <p:nvSpPr>
            <p:cNvPr id="34" name="Rectangle 33"/>
            <p:cNvSpPr/>
            <p:nvPr/>
          </p:nvSpPr>
          <p:spPr>
            <a:xfrm>
              <a:off x="5463714" y="1296455"/>
              <a:ext cx="1362973" cy="646331"/>
            </a:xfrm>
            <a:prstGeom prst="rect">
              <a:avLst/>
            </a:prstGeom>
          </p:spPr>
          <p:txBody>
            <a:bodyPr wrap="square">
              <a:spAutoFit/>
            </a:bodyPr>
            <a:lstStyle/>
            <a:p>
              <a:pPr algn="ctr"/>
              <a:r>
                <a:rPr lang="en-US" dirty="0" smtClean="0">
                  <a:solidFill>
                    <a:schemeClr val="accent3">
                      <a:lumMod val="50000"/>
                    </a:schemeClr>
                  </a:solidFill>
                </a:rPr>
                <a:t>Markets &amp; Pricing</a:t>
              </a:r>
              <a:endParaRPr lang="en-US" dirty="0">
                <a:solidFill>
                  <a:schemeClr val="accent3">
                    <a:lumMod val="50000"/>
                  </a:schemeClr>
                </a:solidFill>
              </a:endParaRPr>
            </a:p>
          </p:txBody>
        </p:sp>
        <p:sp>
          <p:nvSpPr>
            <p:cNvPr id="35" name="Rectangle 34"/>
            <p:cNvSpPr/>
            <p:nvPr/>
          </p:nvSpPr>
          <p:spPr>
            <a:xfrm>
              <a:off x="859447" y="3188017"/>
              <a:ext cx="1362973" cy="646331"/>
            </a:xfrm>
            <a:prstGeom prst="rect">
              <a:avLst/>
            </a:prstGeom>
          </p:spPr>
          <p:txBody>
            <a:bodyPr wrap="square">
              <a:spAutoFit/>
            </a:bodyPr>
            <a:lstStyle/>
            <a:p>
              <a:pPr algn="ctr"/>
              <a:r>
                <a:rPr lang="en-US" dirty="0" smtClean="0">
                  <a:solidFill>
                    <a:schemeClr val="accent3">
                      <a:lumMod val="50000"/>
                    </a:schemeClr>
                  </a:solidFill>
                </a:rPr>
                <a:t>Harvest &amp; Processing</a:t>
              </a:r>
              <a:endParaRPr lang="en-US" dirty="0">
                <a:solidFill>
                  <a:schemeClr val="accent3">
                    <a:lumMod val="50000"/>
                  </a:schemeClr>
                </a:solidFill>
              </a:endParaRPr>
            </a:p>
          </p:txBody>
        </p:sp>
        <p:sp>
          <p:nvSpPr>
            <p:cNvPr id="36" name="Rectangle 35"/>
            <p:cNvSpPr/>
            <p:nvPr/>
          </p:nvSpPr>
          <p:spPr>
            <a:xfrm>
              <a:off x="6050186" y="4798093"/>
              <a:ext cx="1879602" cy="646331"/>
            </a:xfrm>
            <a:prstGeom prst="rect">
              <a:avLst/>
            </a:prstGeom>
          </p:spPr>
          <p:txBody>
            <a:bodyPr wrap="square">
              <a:spAutoFit/>
            </a:bodyPr>
            <a:lstStyle/>
            <a:p>
              <a:pPr algn="ctr"/>
              <a:r>
                <a:rPr lang="en-US" dirty="0" smtClean="0">
                  <a:solidFill>
                    <a:schemeClr val="accent3">
                      <a:lumMod val="50000"/>
                    </a:schemeClr>
                  </a:solidFill>
                </a:rPr>
                <a:t>Labor &amp; Mechanization</a:t>
              </a:r>
              <a:endParaRPr lang="en-US" dirty="0">
                <a:solidFill>
                  <a:schemeClr val="accent3">
                    <a:lumMod val="50000"/>
                  </a:schemeClr>
                </a:solidFill>
              </a:endParaRPr>
            </a:p>
          </p:txBody>
        </p:sp>
        <p:sp>
          <p:nvSpPr>
            <p:cNvPr id="37" name="Rectangle 36"/>
            <p:cNvSpPr/>
            <p:nvPr/>
          </p:nvSpPr>
          <p:spPr>
            <a:xfrm>
              <a:off x="3853007" y="641321"/>
              <a:ext cx="1362973" cy="646331"/>
            </a:xfrm>
            <a:prstGeom prst="rect">
              <a:avLst/>
            </a:prstGeom>
          </p:spPr>
          <p:txBody>
            <a:bodyPr wrap="square">
              <a:spAutoFit/>
            </a:bodyPr>
            <a:lstStyle/>
            <a:p>
              <a:pPr algn="ctr"/>
              <a:r>
                <a:rPr lang="en-US" dirty="0" smtClean="0">
                  <a:solidFill>
                    <a:schemeClr val="accent3">
                      <a:lumMod val="50000"/>
                    </a:schemeClr>
                  </a:solidFill>
                </a:rPr>
                <a:t>Land Use &amp; Distribution</a:t>
              </a:r>
              <a:endParaRPr lang="en-US" dirty="0">
                <a:solidFill>
                  <a:schemeClr val="accent3">
                    <a:lumMod val="50000"/>
                  </a:schemeClr>
                </a:solidFill>
              </a:endParaRPr>
            </a:p>
          </p:txBody>
        </p:sp>
        <p:sp>
          <p:nvSpPr>
            <p:cNvPr id="38" name="Rectangle 37"/>
            <p:cNvSpPr/>
            <p:nvPr/>
          </p:nvSpPr>
          <p:spPr>
            <a:xfrm>
              <a:off x="6514291" y="3672312"/>
              <a:ext cx="1761580" cy="646331"/>
            </a:xfrm>
            <a:prstGeom prst="rect">
              <a:avLst/>
            </a:prstGeom>
          </p:spPr>
          <p:txBody>
            <a:bodyPr wrap="square">
              <a:spAutoFit/>
            </a:bodyPr>
            <a:lstStyle/>
            <a:p>
              <a:pPr algn="ctr"/>
              <a:r>
                <a:rPr lang="en-US" dirty="0" smtClean="0">
                  <a:solidFill>
                    <a:schemeClr val="accent3">
                      <a:lumMod val="50000"/>
                    </a:schemeClr>
                  </a:solidFill>
                </a:rPr>
                <a:t>Crop Diversification</a:t>
              </a:r>
              <a:endParaRPr lang="en-US" dirty="0">
                <a:solidFill>
                  <a:schemeClr val="accent3">
                    <a:lumMod val="50000"/>
                  </a:schemeClr>
                </a:solidFill>
              </a:endParaRPr>
            </a:p>
          </p:txBody>
        </p:sp>
        <p:sp>
          <p:nvSpPr>
            <p:cNvPr id="40" name="Rectangle 39"/>
            <p:cNvSpPr/>
            <p:nvPr/>
          </p:nvSpPr>
          <p:spPr>
            <a:xfrm>
              <a:off x="1168401" y="4798093"/>
              <a:ext cx="1761580" cy="646331"/>
            </a:xfrm>
            <a:prstGeom prst="rect">
              <a:avLst/>
            </a:prstGeom>
          </p:spPr>
          <p:txBody>
            <a:bodyPr wrap="square">
              <a:spAutoFit/>
            </a:bodyPr>
            <a:lstStyle/>
            <a:p>
              <a:pPr algn="ctr"/>
              <a:r>
                <a:rPr lang="en-US" dirty="0" smtClean="0">
                  <a:solidFill>
                    <a:schemeClr val="accent3">
                      <a:lumMod val="50000"/>
                    </a:schemeClr>
                  </a:solidFill>
                </a:rPr>
                <a:t>Water &amp; Irrigation</a:t>
              </a:r>
              <a:endParaRPr lang="en-US" dirty="0">
                <a:solidFill>
                  <a:schemeClr val="accent3">
                    <a:lumMod val="50000"/>
                  </a:schemeClr>
                </a:solidFill>
              </a:endParaRPr>
            </a:p>
          </p:txBody>
        </p:sp>
        <p:sp>
          <p:nvSpPr>
            <p:cNvPr id="41" name="Rectangle 40"/>
            <p:cNvSpPr/>
            <p:nvPr/>
          </p:nvSpPr>
          <p:spPr>
            <a:xfrm>
              <a:off x="3589899" y="5619717"/>
              <a:ext cx="1879602" cy="646331"/>
            </a:xfrm>
            <a:prstGeom prst="rect">
              <a:avLst/>
            </a:prstGeom>
          </p:spPr>
          <p:txBody>
            <a:bodyPr wrap="square">
              <a:spAutoFit/>
            </a:bodyPr>
            <a:lstStyle/>
            <a:p>
              <a:pPr algn="ctr"/>
              <a:r>
                <a:rPr lang="en-US" dirty="0" smtClean="0">
                  <a:solidFill>
                    <a:schemeClr val="accent3">
                      <a:lumMod val="50000"/>
                    </a:schemeClr>
                  </a:solidFill>
                </a:rPr>
                <a:t>Transportation &amp; Fuel</a:t>
              </a:r>
              <a:endParaRPr lang="en-US" dirty="0">
                <a:solidFill>
                  <a:schemeClr val="accent3">
                    <a:lumMod val="50000"/>
                  </a:schemeClr>
                </a:solidFill>
              </a:endParaRPr>
            </a:p>
          </p:txBody>
        </p:sp>
      </p:grpSp>
      <p:sp>
        <p:nvSpPr>
          <p:cNvPr id="4" name="Oval 3"/>
          <p:cNvSpPr/>
          <p:nvPr/>
        </p:nvSpPr>
        <p:spPr>
          <a:xfrm rot="19783430">
            <a:off x="3509216" y="2276612"/>
            <a:ext cx="3085363" cy="2002491"/>
          </a:xfrm>
          <a:prstGeom prst="ellipse">
            <a:avLst/>
          </a:prstGeom>
          <a:noFill/>
          <a:ln w="28575" cmpd="sng">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3" name="Group 42"/>
          <p:cNvGrpSpPr/>
          <p:nvPr/>
        </p:nvGrpSpPr>
        <p:grpSpPr>
          <a:xfrm>
            <a:off x="4545116" y="-2433341"/>
            <a:ext cx="7458972" cy="6072412"/>
            <a:chOff x="829735" y="367979"/>
            <a:chExt cx="7458972" cy="6072412"/>
          </a:xfrm>
        </p:grpSpPr>
        <p:sp>
          <p:nvSpPr>
            <p:cNvPr id="44" name="Rectangle 43"/>
            <p:cNvSpPr/>
            <p:nvPr/>
          </p:nvSpPr>
          <p:spPr>
            <a:xfrm>
              <a:off x="1375754" y="1342108"/>
              <a:ext cx="1524000" cy="646331"/>
            </a:xfrm>
            <a:prstGeom prst="rect">
              <a:avLst/>
            </a:prstGeom>
          </p:spPr>
          <p:txBody>
            <a:bodyPr wrap="square">
              <a:spAutoFit/>
            </a:bodyPr>
            <a:lstStyle/>
            <a:p>
              <a:pPr algn="ctr"/>
              <a:r>
                <a:rPr lang="en-US" dirty="0">
                  <a:solidFill>
                    <a:schemeClr val="bg2">
                      <a:lumMod val="25000"/>
                    </a:schemeClr>
                  </a:solidFill>
                </a:rPr>
                <a:t>Economy and</a:t>
              </a:r>
            </a:p>
            <a:p>
              <a:pPr algn="ctr"/>
              <a:r>
                <a:rPr lang="en-US" dirty="0">
                  <a:solidFill>
                    <a:schemeClr val="bg2">
                      <a:lumMod val="25000"/>
                    </a:schemeClr>
                  </a:solidFill>
                </a:rPr>
                <a:t>employment</a:t>
              </a:r>
            </a:p>
          </p:txBody>
        </p:sp>
        <p:sp>
          <p:nvSpPr>
            <p:cNvPr id="45" name="Rectangle 44"/>
            <p:cNvSpPr/>
            <p:nvPr/>
          </p:nvSpPr>
          <p:spPr>
            <a:xfrm>
              <a:off x="7069507" y="3119633"/>
              <a:ext cx="1219200" cy="646331"/>
            </a:xfrm>
            <a:prstGeom prst="rect">
              <a:avLst/>
            </a:prstGeom>
          </p:spPr>
          <p:txBody>
            <a:bodyPr wrap="square">
              <a:spAutoFit/>
            </a:bodyPr>
            <a:lstStyle/>
            <a:p>
              <a:pPr algn="ctr"/>
              <a:r>
                <a:rPr lang="en-US" dirty="0">
                  <a:solidFill>
                    <a:srgbClr val="660066"/>
                  </a:solidFill>
                </a:rPr>
                <a:t>Security</a:t>
              </a:r>
            </a:p>
            <a:p>
              <a:pPr algn="ctr"/>
              <a:r>
                <a:rPr lang="en-US" dirty="0">
                  <a:solidFill>
                    <a:srgbClr val="660066"/>
                  </a:solidFill>
                </a:rPr>
                <a:t>and justice</a:t>
              </a:r>
            </a:p>
          </p:txBody>
        </p:sp>
        <p:sp>
          <p:nvSpPr>
            <p:cNvPr id="46" name="Rectangle 45"/>
            <p:cNvSpPr/>
            <p:nvPr/>
          </p:nvSpPr>
          <p:spPr>
            <a:xfrm>
              <a:off x="3810001" y="367979"/>
              <a:ext cx="1524000" cy="646331"/>
            </a:xfrm>
            <a:prstGeom prst="rect">
              <a:avLst/>
            </a:prstGeom>
          </p:spPr>
          <p:txBody>
            <a:bodyPr wrap="square">
              <a:spAutoFit/>
            </a:bodyPr>
            <a:lstStyle/>
            <a:p>
              <a:pPr algn="ctr"/>
              <a:r>
                <a:rPr lang="en-US" dirty="0">
                  <a:solidFill>
                    <a:schemeClr val="accent3">
                      <a:lumMod val="75000"/>
                    </a:schemeClr>
                  </a:solidFill>
                </a:rPr>
                <a:t>Education</a:t>
              </a:r>
            </a:p>
            <a:p>
              <a:pPr algn="ctr"/>
              <a:r>
                <a:rPr lang="en-US" dirty="0">
                  <a:solidFill>
                    <a:schemeClr val="accent3">
                      <a:lumMod val="75000"/>
                    </a:schemeClr>
                  </a:solidFill>
                </a:rPr>
                <a:t>and early life</a:t>
              </a:r>
            </a:p>
          </p:txBody>
        </p:sp>
        <p:sp>
          <p:nvSpPr>
            <p:cNvPr id="47" name="Rectangle 46"/>
            <p:cNvSpPr/>
            <p:nvPr/>
          </p:nvSpPr>
          <p:spPr>
            <a:xfrm>
              <a:off x="1536781" y="5033489"/>
              <a:ext cx="1362973" cy="646331"/>
            </a:xfrm>
            <a:prstGeom prst="rect">
              <a:avLst/>
            </a:prstGeom>
          </p:spPr>
          <p:txBody>
            <a:bodyPr wrap="square">
              <a:spAutoFit/>
            </a:bodyPr>
            <a:lstStyle/>
            <a:p>
              <a:pPr algn="ctr"/>
              <a:r>
                <a:rPr lang="en-US" dirty="0" smtClean="0">
                  <a:solidFill>
                    <a:srgbClr val="E46C0A"/>
                  </a:solidFill>
                </a:rPr>
                <a:t>Agriculture &amp; Food</a:t>
              </a:r>
              <a:endParaRPr lang="en-US" dirty="0">
                <a:solidFill>
                  <a:srgbClr val="E46C0A"/>
                </a:solidFill>
              </a:endParaRPr>
            </a:p>
          </p:txBody>
        </p:sp>
        <p:sp>
          <p:nvSpPr>
            <p:cNvPr id="48" name="Rectangle 47"/>
            <p:cNvSpPr/>
            <p:nvPr/>
          </p:nvSpPr>
          <p:spPr>
            <a:xfrm>
              <a:off x="6248240" y="5033489"/>
              <a:ext cx="1642533" cy="923330"/>
            </a:xfrm>
            <a:prstGeom prst="rect">
              <a:avLst/>
            </a:prstGeom>
          </p:spPr>
          <p:txBody>
            <a:bodyPr wrap="square">
              <a:spAutoFit/>
            </a:bodyPr>
            <a:lstStyle/>
            <a:p>
              <a:pPr algn="ctr"/>
              <a:r>
                <a:rPr lang="en-US" dirty="0">
                  <a:solidFill>
                    <a:schemeClr val="tx1">
                      <a:lumMod val="50000"/>
                      <a:lumOff val="50000"/>
                    </a:schemeClr>
                  </a:solidFill>
                </a:rPr>
                <a:t>Infrastructure,</a:t>
              </a:r>
            </a:p>
            <a:p>
              <a:pPr algn="ctr"/>
              <a:r>
                <a:rPr lang="en-US" dirty="0">
                  <a:solidFill>
                    <a:schemeClr val="tx1">
                      <a:lumMod val="50000"/>
                      <a:lumOff val="50000"/>
                    </a:schemeClr>
                  </a:solidFill>
                </a:rPr>
                <a:t>planning and</a:t>
              </a:r>
            </a:p>
            <a:p>
              <a:pPr algn="ctr"/>
              <a:r>
                <a:rPr lang="en-US" dirty="0">
                  <a:solidFill>
                    <a:schemeClr val="tx1">
                      <a:lumMod val="50000"/>
                      <a:lumOff val="50000"/>
                    </a:schemeClr>
                  </a:solidFill>
                </a:rPr>
                <a:t>transport</a:t>
              </a:r>
            </a:p>
          </p:txBody>
        </p:sp>
        <p:sp>
          <p:nvSpPr>
            <p:cNvPr id="49" name="Rectangle 48"/>
            <p:cNvSpPr/>
            <p:nvPr/>
          </p:nvSpPr>
          <p:spPr>
            <a:xfrm>
              <a:off x="829735" y="3119633"/>
              <a:ext cx="1362973" cy="646331"/>
            </a:xfrm>
            <a:prstGeom prst="rect">
              <a:avLst/>
            </a:prstGeom>
          </p:spPr>
          <p:txBody>
            <a:bodyPr wrap="square">
              <a:spAutoFit/>
            </a:bodyPr>
            <a:lstStyle/>
            <a:p>
              <a:pPr algn="ctr"/>
              <a:r>
                <a:rPr lang="en-US" dirty="0">
                  <a:solidFill>
                    <a:srgbClr val="E46C0A"/>
                  </a:solidFill>
                </a:rPr>
                <a:t>Land and</a:t>
              </a:r>
            </a:p>
            <a:p>
              <a:pPr algn="ctr"/>
              <a:r>
                <a:rPr lang="en-US" dirty="0">
                  <a:solidFill>
                    <a:srgbClr val="E46C0A"/>
                  </a:solidFill>
                </a:rPr>
                <a:t>culture</a:t>
              </a:r>
            </a:p>
          </p:txBody>
        </p:sp>
        <p:sp>
          <p:nvSpPr>
            <p:cNvPr id="50" name="Rectangle 49"/>
            <p:cNvSpPr/>
            <p:nvPr/>
          </p:nvSpPr>
          <p:spPr>
            <a:xfrm>
              <a:off x="6388020" y="1065109"/>
              <a:ext cx="1362973" cy="923330"/>
            </a:xfrm>
            <a:prstGeom prst="rect">
              <a:avLst/>
            </a:prstGeom>
          </p:spPr>
          <p:txBody>
            <a:bodyPr wrap="square">
              <a:spAutoFit/>
            </a:bodyPr>
            <a:lstStyle/>
            <a:p>
              <a:pPr algn="ctr"/>
              <a:r>
                <a:rPr lang="en-US" dirty="0">
                  <a:solidFill>
                    <a:srgbClr val="FF0000"/>
                  </a:solidFill>
                </a:rPr>
                <a:t>Housing and</a:t>
              </a:r>
            </a:p>
            <a:p>
              <a:pPr algn="ctr"/>
              <a:r>
                <a:rPr lang="en-US" dirty="0">
                  <a:solidFill>
                    <a:srgbClr val="FF0000"/>
                  </a:solidFill>
                </a:rPr>
                <a:t>community</a:t>
              </a:r>
            </a:p>
            <a:p>
              <a:pPr algn="ctr"/>
              <a:r>
                <a:rPr lang="en-US" dirty="0">
                  <a:solidFill>
                    <a:srgbClr val="FF0000"/>
                  </a:solidFill>
                </a:rPr>
                <a:t>services</a:t>
              </a:r>
            </a:p>
          </p:txBody>
        </p:sp>
        <p:sp>
          <p:nvSpPr>
            <p:cNvPr id="51" name="Rectangle 50"/>
            <p:cNvSpPr/>
            <p:nvPr/>
          </p:nvSpPr>
          <p:spPr>
            <a:xfrm>
              <a:off x="3623734" y="5794060"/>
              <a:ext cx="1930400" cy="646331"/>
            </a:xfrm>
            <a:prstGeom prst="rect">
              <a:avLst/>
            </a:prstGeom>
          </p:spPr>
          <p:txBody>
            <a:bodyPr wrap="square">
              <a:spAutoFit/>
            </a:bodyPr>
            <a:lstStyle/>
            <a:p>
              <a:pPr algn="ctr"/>
              <a:r>
                <a:rPr lang="en-US" dirty="0">
                  <a:solidFill>
                    <a:schemeClr val="accent2">
                      <a:lumMod val="60000"/>
                      <a:lumOff val="40000"/>
                    </a:schemeClr>
                  </a:solidFill>
                </a:rPr>
                <a:t>Environments</a:t>
              </a:r>
            </a:p>
            <a:p>
              <a:pPr algn="ctr"/>
              <a:r>
                <a:rPr lang="en-US" dirty="0">
                  <a:solidFill>
                    <a:schemeClr val="accent2">
                      <a:lumMod val="60000"/>
                      <a:lumOff val="40000"/>
                    </a:schemeClr>
                  </a:solidFill>
                </a:rPr>
                <a:t>and sustainability</a:t>
              </a:r>
            </a:p>
          </p:txBody>
        </p:sp>
        <p:sp>
          <p:nvSpPr>
            <p:cNvPr id="52" name="Sun 51"/>
            <p:cNvSpPr/>
            <p:nvPr/>
          </p:nvSpPr>
          <p:spPr>
            <a:xfrm>
              <a:off x="2218268" y="1219197"/>
              <a:ext cx="4707466" cy="4385732"/>
            </a:xfrm>
            <a:prstGeom prst="su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dirty="0" smtClean="0">
                  <a:cs typeface="Times"/>
                </a:rPr>
                <a:t>HEALTH</a:t>
              </a:r>
              <a:endParaRPr lang="en-US" sz="3600" dirty="0">
                <a:cs typeface="Times"/>
              </a:endParaRPr>
            </a:p>
          </p:txBody>
        </p:sp>
      </p:grpSp>
      <p:sp>
        <p:nvSpPr>
          <p:cNvPr id="25" name="TextBox 24"/>
          <p:cNvSpPr txBox="1"/>
          <p:nvPr/>
        </p:nvSpPr>
        <p:spPr>
          <a:xfrm>
            <a:off x="0" y="-84654"/>
            <a:ext cx="4351867" cy="1815882"/>
          </a:xfrm>
          <a:prstGeom prst="rect">
            <a:avLst/>
          </a:prstGeom>
          <a:noFill/>
        </p:spPr>
        <p:txBody>
          <a:bodyPr wrap="square" rtlCol="0">
            <a:spAutoFit/>
          </a:bodyPr>
          <a:lstStyle/>
          <a:p>
            <a:r>
              <a:rPr lang="en-US" sz="2800" dirty="0" smtClean="0">
                <a:latin typeface="Times"/>
                <a:cs typeface="Times"/>
              </a:rPr>
              <a:t>Social</a:t>
            </a:r>
          </a:p>
          <a:p>
            <a:r>
              <a:rPr lang="en-US" sz="2800" dirty="0" smtClean="0">
                <a:latin typeface="Times"/>
                <a:cs typeface="Times"/>
              </a:rPr>
              <a:t>Determinants that</a:t>
            </a:r>
          </a:p>
          <a:p>
            <a:r>
              <a:rPr lang="en-US" sz="2800" dirty="0" smtClean="0">
                <a:latin typeface="Times"/>
                <a:cs typeface="Times"/>
              </a:rPr>
              <a:t>impact Health and</a:t>
            </a:r>
          </a:p>
          <a:p>
            <a:r>
              <a:rPr lang="en-US" sz="2800" dirty="0" smtClean="0">
                <a:latin typeface="Times"/>
                <a:cs typeface="Times"/>
              </a:rPr>
              <a:t>Agricultural Outcomes</a:t>
            </a:r>
            <a:endParaRPr lang="en-US" sz="2800" dirty="0">
              <a:latin typeface="Times"/>
              <a:cs typeface="Times"/>
            </a:endParaRPr>
          </a:p>
        </p:txBody>
      </p:sp>
    </p:spTree>
    <p:extLst>
      <p:ext uri="{BB962C8B-B14F-4D97-AF65-F5344CB8AC3E}">
        <p14:creationId xmlns:p14="http://schemas.microsoft.com/office/powerpoint/2010/main" val="41174751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33333E-6 7.40741E-7 L 0.16667 -0.16551 " pathEditMode="relative" rAng="0" ptsTypes="AA">
                                      <p:cBhvr>
                                        <p:cTn id="6" dur="2000" fill="hold"/>
                                        <p:tgtEl>
                                          <p:spTgt spid="32"/>
                                        </p:tgtEl>
                                        <p:attrNameLst>
                                          <p:attrName>ppt_x</p:attrName>
                                          <p:attrName>ppt_y</p:attrName>
                                        </p:attrNameLst>
                                      </p:cBhvr>
                                      <p:rCtr x="8333" y="-8287"/>
                                    </p:animMotion>
                                  </p:childTnLst>
                                </p:cTn>
                              </p:par>
                              <p:par>
                                <p:cTn id="7" presetID="0" presetClass="path" presetSubtype="0" accel="50000" decel="50000" fill="hold" nodeType="withEffect">
                                  <p:stCondLst>
                                    <p:cond delay="0"/>
                                  </p:stCondLst>
                                  <p:childTnLst>
                                    <p:animMotion origin="layout" path="M -2.66725E-6 -3.3086E-6 L -0.13779 0.15419 " pathEditMode="relative" rAng="0" ptsTypes="AA">
                                      <p:cBhvr>
                                        <p:cTn id="8" dur="2000" fill="hold"/>
                                        <p:tgtEl>
                                          <p:spTgt spid="43"/>
                                        </p:tgtEl>
                                        <p:attrNameLst>
                                          <p:attrName>ppt_x</p:attrName>
                                          <p:attrName>ppt_y</p:attrName>
                                        </p:attrNameLst>
                                      </p:cBhvr>
                                      <p:rCtr x="-6898" y="7698"/>
                                    </p:animMotion>
                                  </p:childTnLst>
                                </p:cTn>
                              </p:par>
                            </p:childTnLst>
                          </p:cTn>
                        </p:par>
                        <p:par>
                          <p:cTn id="9" fill="hold">
                            <p:stCondLst>
                              <p:cond delay="2000"/>
                            </p:stCondLst>
                            <p:childTnLst>
                              <p:par>
                                <p:cTn id="10" presetID="21" presetClass="entr" presetSubtype="1"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par>
                                <p:cTn id="13" presetID="1" presetClass="entr" presetSubtype="0" fill="hold" grpId="0" nodeType="withEffect">
                                  <p:stCondLst>
                                    <p:cond delay="0"/>
                                  </p:stCondLst>
                                  <p:childTnLst>
                                    <p:set>
                                      <p:cBhvr>
                                        <p:cTn id="14" dur="1" fill="hold">
                                          <p:stCondLst>
                                            <p:cond delay="909"/>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636558791"/>
              </p:ext>
            </p:extLst>
          </p:nvPr>
        </p:nvGraphicFramePr>
        <p:xfrm>
          <a:off x="341326" y="119552"/>
          <a:ext cx="8480088" cy="6362094"/>
        </p:xfrm>
        <a:graphic>
          <a:graphicData uri="http://schemas.openxmlformats.org/drawingml/2006/table">
            <a:tbl>
              <a:tblPr firstRow="1" bandRow="1">
                <a:tableStyleId>{35758FB7-9AC5-4552-8A53-C91805E547FA}</a:tableStyleId>
              </a:tblPr>
              <a:tblGrid>
                <a:gridCol w="4240044"/>
                <a:gridCol w="4240044"/>
              </a:tblGrid>
              <a:tr h="441705">
                <a:tc>
                  <a:txBody>
                    <a:bodyPr/>
                    <a:lstStyle/>
                    <a:p>
                      <a:r>
                        <a:rPr lang="en-US" sz="2400" dirty="0" smtClean="0"/>
                        <a:t>HEALTH SECTOR </a:t>
                      </a:r>
                      <a:endParaRPr lang="en-US" sz="2400" dirty="0"/>
                    </a:p>
                  </a:txBody>
                  <a:tcPr/>
                </a:tc>
                <a:tc>
                  <a:txBody>
                    <a:bodyPr/>
                    <a:lstStyle/>
                    <a:p>
                      <a:pPr algn="r"/>
                      <a:r>
                        <a:rPr lang="en-US" sz="2400" dirty="0" smtClean="0"/>
                        <a:t>Agriculture Sector</a:t>
                      </a:r>
                      <a:endParaRPr lang="en-US" sz="2400" dirty="0"/>
                    </a:p>
                  </a:txBody>
                  <a:tcPr/>
                </a:tc>
              </a:tr>
              <a:tr h="441705">
                <a:tc>
                  <a:txBody>
                    <a:bodyPr/>
                    <a:lstStyle/>
                    <a:p>
                      <a:r>
                        <a:rPr lang="en-US" sz="2400" dirty="0" smtClean="0">
                          <a:solidFill>
                            <a:srgbClr val="008000"/>
                          </a:solidFill>
                        </a:rPr>
                        <a:t>Agriculture and Food Nutrition</a:t>
                      </a:r>
                      <a:endParaRPr lang="en-US" sz="2400" dirty="0">
                        <a:solidFill>
                          <a:srgbClr val="008000"/>
                        </a:solidFill>
                      </a:endParaRPr>
                    </a:p>
                  </a:txBody>
                  <a:tcPr/>
                </a:tc>
                <a:tc>
                  <a:txBody>
                    <a:bodyPr/>
                    <a:lstStyle/>
                    <a:p>
                      <a:pPr algn="r"/>
                      <a:r>
                        <a:rPr lang="en-US" sz="2400" dirty="0" smtClean="0">
                          <a:solidFill>
                            <a:schemeClr val="accent6">
                              <a:lumMod val="75000"/>
                            </a:schemeClr>
                          </a:solidFill>
                        </a:rPr>
                        <a:t>Crop Diversification</a:t>
                      </a:r>
                      <a:endParaRPr lang="en-US" sz="2400" dirty="0">
                        <a:solidFill>
                          <a:schemeClr val="accent6">
                            <a:lumMod val="75000"/>
                          </a:schemeClr>
                        </a:solidFill>
                      </a:endParaRPr>
                    </a:p>
                  </a:txBody>
                  <a:tcPr/>
                </a:tc>
              </a:tr>
              <a:tr h="5447694">
                <a:tc gridSpan="2">
                  <a:txBody>
                    <a:bodyPr/>
                    <a:lstStyle/>
                    <a:p>
                      <a:endParaRPr lang="en-US" sz="2000" b="0" i="0" u="none" strike="noStrike" kern="1200" baseline="0" dirty="0" smtClean="0">
                        <a:solidFill>
                          <a:schemeClr val="dk1"/>
                        </a:solidFill>
                        <a:latin typeface="+mn-lt"/>
                        <a:ea typeface="+mn-ea"/>
                        <a:cs typeface="+mn-cs"/>
                      </a:endParaRPr>
                    </a:p>
                    <a:p>
                      <a:r>
                        <a:rPr lang="en-US" sz="2800" b="0" i="0" u="none" strike="noStrike" kern="1200" baseline="0" dirty="0" smtClean="0">
                          <a:solidFill>
                            <a:srgbClr val="008000"/>
                          </a:solidFill>
                          <a:latin typeface="+mn-lt"/>
                          <a:ea typeface="+mn-ea"/>
                          <a:cs typeface="+mn-cs"/>
                        </a:rPr>
                        <a:t>• Healthy food is critical to people’s health and good food and security practices help to reduce animal-to-human disease transmission, and are supportive of farming practices with positive impacts on the health of farm workers and rural communities.</a:t>
                      </a:r>
                    </a:p>
                    <a:p>
                      <a:endParaRPr lang="en-US" sz="2800" b="0" i="0" u="none" strike="noStrike" kern="1200" baseline="0" dirty="0" smtClean="0">
                        <a:solidFill>
                          <a:schemeClr val="dk1"/>
                        </a:solidFill>
                        <a:latin typeface="+mn-lt"/>
                        <a:ea typeface="+mn-ea"/>
                        <a:cs typeface="+mn-cs"/>
                      </a:endParaRPr>
                    </a:p>
                    <a:p>
                      <a:r>
                        <a:rPr lang="en-US" sz="2800" b="0" i="0" u="none" strike="noStrike" kern="1200" baseline="0" dirty="0" smtClean="0">
                          <a:solidFill>
                            <a:srgbClr val="E46C0A"/>
                          </a:solidFill>
                          <a:latin typeface="+mn-lt"/>
                          <a:ea typeface="+mn-ea"/>
                          <a:cs typeface="+mn-cs"/>
                        </a:rPr>
                        <a:t>• Food security and safety are enhanced by consideration of health in food production, manufacturing, marketing and distribution through promoting consumer confidence and ensuring more sustainable agricultural practices.</a:t>
                      </a:r>
                      <a:endParaRPr lang="en-US" sz="2800" dirty="0"/>
                    </a:p>
                  </a:txBody>
                  <a:tcPr/>
                </a:tc>
                <a:tc hMerge="1">
                  <a:txBody>
                    <a:bodyPr/>
                    <a:lstStyle/>
                    <a:p>
                      <a:endParaRPr lang="en-US" dirty="0"/>
                    </a:p>
                  </a:txBody>
                  <a:tcPr/>
                </a:tc>
              </a:tr>
            </a:tbl>
          </a:graphicData>
        </a:graphic>
      </p:graphicFrame>
      <p:sp>
        <p:nvSpPr>
          <p:cNvPr id="5" name="TextBox 4"/>
          <p:cNvSpPr txBox="1"/>
          <p:nvPr/>
        </p:nvSpPr>
        <p:spPr>
          <a:xfrm>
            <a:off x="341325" y="6409645"/>
            <a:ext cx="8480089" cy="400110"/>
          </a:xfrm>
          <a:prstGeom prst="rect">
            <a:avLst/>
          </a:prstGeom>
          <a:noFill/>
        </p:spPr>
        <p:txBody>
          <a:bodyPr wrap="square" rtlCol="0">
            <a:spAutoFit/>
          </a:bodyPr>
          <a:lstStyle/>
          <a:p>
            <a:pPr algn="ctr"/>
            <a:r>
              <a:rPr lang="en-US" sz="2000" dirty="0" smtClean="0">
                <a:latin typeface="+mj-lt"/>
                <a:cs typeface="Times"/>
              </a:rPr>
              <a:t>Illustrative Example from Adelaide Statement on Health in All Policies</a:t>
            </a:r>
            <a:endParaRPr lang="en-US" sz="2000" dirty="0">
              <a:latin typeface="+mj-lt"/>
              <a:cs typeface="Times"/>
            </a:endParaRPr>
          </a:p>
        </p:txBody>
      </p:sp>
    </p:spTree>
    <p:extLst>
      <p:ext uri="{BB962C8B-B14F-4D97-AF65-F5344CB8AC3E}">
        <p14:creationId xmlns:p14="http://schemas.microsoft.com/office/powerpoint/2010/main" val="19950291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1035</TotalTime>
  <Words>749</Words>
  <Application>Microsoft Macintosh PowerPoint</Application>
  <PresentationFormat>On-screen Show (4:3)</PresentationFormat>
  <Paragraphs>180</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Social Protection Health Programming Concepts and State of Social Protection Development in Kenya</vt:lpstr>
      <vt:lpstr>PowerPoint Presentation</vt:lpstr>
      <vt:lpstr>PowerPoint Presentation</vt:lpstr>
      <vt:lpstr>Concepts of Social Protection in Health Programming</vt:lpstr>
      <vt:lpstr>PowerPoint Presentation</vt:lpstr>
      <vt:lpstr>PowerPoint Presentation</vt:lpstr>
      <vt:lpstr>PowerPoint Presentation</vt:lpstr>
      <vt:lpstr>PowerPoint Presentation</vt:lpstr>
      <vt:lpstr>PowerPoint Presentation</vt:lpstr>
      <vt:lpstr>Concepts of Social Protection in Health Programming</vt:lpstr>
      <vt:lpstr>PowerPoint Presentation</vt:lpstr>
      <vt:lpstr>PowerPoint Presentation</vt:lpstr>
      <vt:lpstr>Concepts of Social Protection in Health Programming</vt:lpstr>
      <vt:lpstr>Sector Resource Leveraging</vt:lpstr>
      <vt:lpstr>Sector Resource Leveraging</vt:lpstr>
      <vt:lpstr>State of Social Protection in Kenya</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Protection</dc:title>
  <dc:subject/>
  <dc:creator>Stephen Settimi</dc:creator>
  <cp:keywords>social protection, social determinants, health</cp:keywords>
  <dc:description/>
  <cp:lastModifiedBy>Stephen Settimi</cp:lastModifiedBy>
  <cp:revision>48</cp:revision>
  <dcterms:created xsi:type="dcterms:W3CDTF">2011-04-18T11:38:54Z</dcterms:created>
  <dcterms:modified xsi:type="dcterms:W3CDTF">2011-04-20T08:15:06Z</dcterms:modified>
  <cp:category/>
</cp:coreProperties>
</file>